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6" r:id="rId2"/>
    <p:sldId id="287" r:id="rId3"/>
    <p:sldId id="270" r:id="rId4"/>
    <p:sldId id="269" r:id="rId5"/>
    <p:sldId id="271" r:id="rId6"/>
    <p:sldId id="259" r:id="rId7"/>
    <p:sldId id="260" r:id="rId8"/>
    <p:sldId id="275" r:id="rId9"/>
    <p:sldId id="272" r:id="rId10"/>
    <p:sldId id="277" r:id="rId11"/>
    <p:sldId id="276" r:id="rId12"/>
    <p:sldId id="324" r:id="rId13"/>
    <p:sldId id="266" r:id="rId14"/>
    <p:sldId id="297" r:id="rId15"/>
    <p:sldId id="298" r:id="rId16"/>
    <p:sldId id="300" r:id="rId17"/>
    <p:sldId id="299" r:id="rId18"/>
    <p:sldId id="323" r:id="rId19"/>
    <p:sldId id="301" r:id="rId20"/>
    <p:sldId id="317" r:id="rId21"/>
    <p:sldId id="303" r:id="rId22"/>
    <p:sldId id="288" r:id="rId23"/>
    <p:sldId id="282" r:id="rId24"/>
    <p:sldId id="296" r:id="rId25"/>
    <p:sldId id="283" r:id="rId26"/>
    <p:sldId id="302" r:id="rId27"/>
    <p:sldId id="292" r:id="rId28"/>
    <p:sldId id="322" r:id="rId29"/>
    <p:sldId id="319" r:id="rId30"/>
    <p:sldId id="320" r:id="rId31"/>
    <p:sldId id="285" r:id="rId32"/>
    <p:sldId id="313" r:id="rId33"/>
    <p:sldId id="307" r:id="rId34"/>
    <p:sldId id="286" r:id="rId35"/>
    <p:sldId id="305" r:id="rId36"/>
    <p:sldId id="304" r:id="rId37"/>
    <p:sldId id="308" r:id="rId38"/>
    <p:sldId id="306" r:id="rId39"/>
    <p:sldId id="311" r:id="rId40"/>
    <p:sldId id="309" r:id="rId41"/>
    <p:sldId id="310" r:id="rId42"/>
    <p:sldId id="290" r:id="rId43"/>
    <p:sldId id="291" r:id="rId44"/>
    <p:sldId id="312" r:id="rId45"/>
    <p:sldId id="314" r:id="rId46"/>
    <p:sldId id="315" r:id="rId47"/>
    <p:sldId id="294" r:id="rId48"/>
    <p:sldId id="295" r:id="rId49"/>
    <p:sldId id="316" r:id="rId50"/>
    <p:sldId id="321" r:id="rId5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9" autoAdjust="0"/>
    <p:restoredTop sz="94434" autoAdjust="0"/>
  </p:normalViewPr>
  <p:slideViewPr>
    <p:cSldViewPr snapToGrid="0">
      <p:cViewPr varScale="1">
        <p:scale>
          <a:sx n="70" d="100"/>
          <a:sy n="70" d="100"/>
        </p:scale>
        <p:origin x="198" y="72"/>
      </p:cViewPr>
      <p:guideLst>
        <p:guide orient="horz" pos="2160"/>
        <p:guide pos="3840"/>
      </p:guideLst>
    </p:cSldViewPr>
  </p:slideViewPr>
  <p:outlineViewPr>
    <p:cViewPr>
      <p:scale>
        <a:sx n="33" d="100"/>
        <a:sy n="33" d="100"/>
      </p:scale>
      <p:origin x="0" y="-2430"/>
    </p:cViewPr>
  </p:outlineViewPr>
  <p:notesTextViewPr>
    <p:cViewPr>
      <p:scale>
        <a:sx n="1" d="1"/>
        <a:sy n="1" d="1"/>
      </p:scale>
      <p:origin x="0" y="0"/>
    </p:cViewPr>
  </p:notesTextViewPr>
  <p:notesViewPr>
    <p:cSldViewPr snapToGrid="0">
      <p:cViewPr varScale="1">
        <p:scale>
          <a:sx n="75" d="100"/>
          <a:sy n="75" d="100"/>
        </p:scale>
        <p:origin x="189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EB33BB8-6C7A-4BE0-9B55-9EAC48D52EC6}" type="datetimeFigureOut">
              <a:rPr lang="en-US"/>
              <a:pPr/>
              <a:t>5/14/2020</a:t>
            </a:fld>
            <a:endParaRPr/>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3F7AA83-DE31-4E93-AB07-EF7FB05F6670}" type="slidenum">
              <a:rPr/>
              <a:p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611EF64-F73B-4314-BB6F-BC0937BBDF19}" type="datetimeFigureOut">
              <a:rPr lang="en-US"/>
              <a:pPr/>
              <a:t>5/14/2020</a:t>
            </a:fld>
            <a:endParaRP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35E2820-AFE1-45FA-949E-17BDB534E1DC}" type="slidenum">
              <a:rPr/>
              <a:p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arnesandnoble.com/w/mindfulness-skills-for-kids-teens-debra-burdick/112000879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tsn.org/sites/default/files/resources/fact-sheet/supportingchildren-covid-factsheet.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ildstudycenter-rutgers.com/researc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 by Boris </a:t>
            </a:r>
            <a:r>
              <a:rPr lang="en-US" dirty="0" err="1" smtClean="0"/>
              <a:t>Birmaher</a:t>
            </a:r>
            <a:r>
              <a:rPr lang="en-US" dirty="0" smtClean="0"/>
              <a:t>, M.D., </a:t>
            </a:r>
            <a:r>
              <a:rPr lang="en-US" dirty="0" err="1" smtClean="0"/>
              <a:t>Suneeta</a:t>
            </a:r>
            <a:r>
              <a:rPr lang="en-US" dirty="0" smtClean="0"/>
              <a:t> </a:t>
            </a:r>
            <a:r>
              <a:rPr lang="en-US" dirty="0" err="1" smtClean="0"/>
              <a:t>Khetarpal</a:t>
            </a:r>
            <a:r>
              <a:rPr lang="en-US" dirty="0" smtClean="0"/>
              <a:t>, M.D., </a:t>
            </a:r>
            <a:r>
              <a:rPr lang="en-US" dirty="0" err="1" smtClean="0"/>
              <a:t>Marlane</a:t>
            </a:r>
            <a:r>
              <a:rPr lang="en-US" dirty="0" smtClean="0"/>
              <a:t> Cully, M.Ed., David Brent, M.D., and Sandra McKenzie, Ph.D., Western Psychiatric Institute and Clinic, University of Pittsburgh (October, 1995)</a:t>
            </a:r>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10</a:t>
            </a:fld>
            <a:endParaRPr lang="en-US"/>
          </a:p>
        </p:txBody>
      </p:sp>
    </p:spTree>
    <p:extLst>
      <p:ext uri="{BB962C8B-B14F-4D97-AF65-F5344CB8AC3E}">
        <p14:creationId xmlns:p14="http://schemas.microsoft.com/office/powerpoint/2010/main" val="245951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11</a:t>
            </a:fld>
            <a:endParaRPr lang="en-US"/>
          </a:p>
        </p:txBody>
      </p:sp>
    </p:spTree>
    <p:extLst>
      <p:ext uri="{BB962C8B-B14F-4D97-AF65-F5344CB8AC3E}">
        <p14:creationId xmlns:p14="http://schemas.microsoft.com/office/powerpoint/2010/main" val="3805385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12</a:t>
            </a:fld>
            <a:endParaRPr lang="en-US"/>
          </a:p>
        </p:txBody>
      </p:sp>
    </p:spTree>
    <p:extLst>
      <p:ext uri="{BB962C8B-B14F-4D97-AF65-F5344CB8AC3E}">
        <p14:creationId xmlns:p14="http://schemas.microsoft.com/office/powerpoint/2010/main" val="3340335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Sitting </a:t>
            </a:r>
            <a:r>
              <a:rPr lang="en-US" baseline="0" dirty="0" smtClean="0"/>
              <a:t>Still Like a Frog, </a:t>
            </a:r>
            <a:r>
              <a:rPr lang="en-US" baseline="0" dirty="0" err="1" smtClean="0"/>
              <a:t>Eline</a:t>
            </a:r>
            <a:r>
              <a:rPr lang="en-US" baseline="0" dirty="0" smtClean="0"/>
              <a:t> </a:t>
            </a:r>
            <a:r>
              <a:rPr lang="en-US" baseline="0" dirty="0" err="1" smtClean="0"/>
              <a:t>Snel</a:t>
            </a:r>
            <a:r>
              <a:rPr lang="en-US" baseline="0" dirty="0" smtClean="0"/>
              <a:t>, for kids 5-12</a:t>
            </a:r>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13</a:t>
            </a:fld>
            <a:endParaRPr lang="en-US"/>
          </a:p>
        </p:txBody>
      </p:sp>
    </p:spTree>
    <p:extLst>
      <p:ext uri="{BB962C8B-B14F-4D97-AF65-F5344CB8AC3E}">
        <p14:creationId xmlns:p14="http://schemas.microsoft.com/office/powerpoint/2010/main" val="3289441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Mindfulness</a:t>
            </a:r>
            <a:r>
              <a:rPr lang="en-US" baseline="0" dirty="0" smtClean="0"/>
              <a:t> Skills for Kids and Teens, Burdick, 2014, pg. 21   </a:t>
            </a:r>
            <a:r>
              <a:rPr lang="en-US" dirty="0" smtClean="0">
                <a:hlinkClick r:id="rId3"/>
              </a:rPr>
              <a:t>https://www.barnesandnoble.com/w/mindfulness-skills-for-kids-teens-debra-burdick/1120008792</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14</a:t>
            </a:fld>
            <a:endParaRPr lang="en-US"/>
          </a:p>
        </p:txBody>
      </p:sp>
    </p:spTree>
    <p:extLst>
      <p:ext uri="{BB962C8B-B14F-4D97-AF65-F5344CB8AC3E}">
        <p14:creationId xmlns:p14="http://schemas.microsoft.com/office/powerpoint/2010/main" val="80204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Mindfulness</a:t>
            </a:r>
            <a:r>
              <a:rPr lang="en-US" baseline="0" dirty="0" smtClean="0"/>
              <a:t> Skills for Kids and Teens, Burdick, 2014, pgs. 32, 36, 39, 58</a:t>
            </a:r>
          </a:p>
          <a:p>
            <a:r>
              <a:rPr lang="en-US" baseline="0" dirty="0" smtClean="0"/>
              <a:t>When the amygdala is activated information from the prefrontal cortex is hijacked and PFC function is impaired – which means it’s harder for kids to regulate emotion, attention, and behavior.  This is why anxious kids often look as though they have ADHD.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15</a:t>
            </a:fld>
            <a:endParaRPr lang="en-US"/>
          </a:p>
        </p:txBody>
      </p:sp>
    </p:spTree>
    <p:extLst>
      <p:ext uri="{BB962C8B-B14F-4D97-AF65-F5344CB8AC3E}">
        <p14:creationId xmlns:p14="http://schemas.microsoft.com/office/powerpoint/2010/main" val="3505474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Mindfulness</a:t>
            </a:r>
            <a:r>
              <a:rPr lang="en-US" baseline="0" dirty="0" smtClean="0"/>
              <a:t> Skills for Kids and Teens, Burdick, 2014, </a:t>
            </a:r>
            <a:r>
              <a:rPr lang="en-US" baseline="0" dirty="0" err="1" smtClean="0"/>
              <a:t>pg</a:t>
            </a:r>
            <a:r>
              <a:rPr lang="en-US" baseline="0" dirty="0" smtClean="0"/>
              <a:t> 77</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16</a:t>
            </a:fld>
            <a:endParaRPr lang="en-US"/>
          </a:p>
        </p:txBody>
      </p:sp>
    </p:spTree>
    <p:extLst>
      <p:ext uri="{BB962C8B-B14F-4D97-AF65-F5344CB8AC3E}">
        <p14:creationId xmlns:p14="http://schemas.microsoft.com/office/powerpoint/2010/main" val="1963382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17</a:t>
            </a:fld>
            <a:endParaRPr lang="en-US"/>
          </a:p>
        </p:txBody>
      </p:sp>
    </p:spTree>
    <p:extLst>
      <p:ext uri="{BB962C8B-B14F-4D97-AF65-F5344CB8AC3E}">
        <p14:creationId xmlns:p14="http://schemas.microsoft.com/office/powerpoint/2010/main" val="3020816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18</a:t>
            </a:fld>
            <a:endParaRPr lang="en-US"/>
          </a:p>
        </p:txBody>
      </p:sp>
    </p:spTree>
    <p:extLst>
      <p:ext uri="{BB962C8B-B14F-4D97-AF65-F5344CB8AC3E}">
        <p14:creationId xmlns:p14="http://schemas.microsoft.com/office/powerpoint/2010/main" val="3020816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19</a:t>
            </a:fld>
            <a:endParaRPr lang="en-US"/>
          </a:p>
        </p:txBody>
      </p:sp>
    </p:spTree>
    <p:extLst>
      <p:ext uri="{BB962C8B-B14F-4D97-AF65-F5344CB8AC3E}">
        <p14:creationId xmlns:p14="http://schemas.microsoft.com/office/powerpoint/2010/main" val="378268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2</a:t>
            </a:fld>
            <a:endParaRPr lang="en-US"/>
          </a:p>
        </p:txBody>
      </p:sp>
    </p:spTree>
    <p:extLst>
      <p:ext uri="{BB962C8B-B14F-4D97-AF65-F5344CB8AC3E}">
        <p14:creationId xmlns:p14="http://schemas.microsoft.com/office/powerpoint/2010/main" val="113232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20</a:t>
            </a:fld>
            <a:endParaRPr lang="en-US"/>
          </a:p>
        </p:txBody>
      </p:sp>
    </p:spTree>
    <p:extLst>
      <p:ext uri="{BB962C8B-B14F-4D97-AF65-F5344CB8AC3E}">
        <p14:creationId xmlns:p14="http://schemas.microsoft.com/office/powerpoint/2010/main" val="1450850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Feeling</a:t>
            </a:r>
            <a:r>
              <a:rPr lang="en-US" baseline="0" dirty="0" smtClean="0"/>
              <a:t>s </a:t>
            </a:r>
            <a:r>
              <a:rPr lang="en-US" baseline="0" dirty="0" err="1" smtClean="0"/>
              <a:t>Voc</a:t>
            </a:r>
            <a:r>
              <a:rPr lang="en-US" baseline="0" dirty="0" smtClean="0"/>
              <a:t> chart:  From Skills Training for Kids with Behavioral Problems:  A Parent, Practitioner Guidebook, M. </a:t>
            </a:r>
            <a:r>
              <a:rPr lang="en-US" baseline="0" dirty="0" err="1" smtClean="0"/>
              <a:t>Bloomquist</a:t>
            </a:r>
            <a:r>
              <a:rPr lang="en-US" baseline="0" dirty="0" smtClean="0"/>
              <a:t>, 2006</a:t>
            </a:r>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21</a:t>
            </a:fld>
            <a:endParaRPr lang="en-US"/>
          </a:p>
        </p:txBody>
      </p:sp>
    </p:spTree>
    <p:extLst>
      <p:ext uri="{BB962C8B-B14F-4D97-AF65-F5344CB8AC3E}">
        <p14:creationId xmlns:p14="http://schemas.microsoft.com/office/powerpoint/2010/main" val="4200651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22</a:t>
            </a:fld>
            <a:endParaRPr lang="en-US"/>
          </a:p>
        </p:txBody>
      </p:sp>
    </p:spTree>
    <p:extLst>
      <p:ext uri="{BB962C8B-B14F-4D97-AF65-F5344CB8AC3E}">
        <p14:creationId xmlns:p14="http://schemas.microsoft.com/office/powerpoint/2010/main" val="3273905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23</a:t>
            </a:fld>
            <a:endParaRPr lang="en-US"/>
          </a:p>
        </p:txBody>
      </p:sp>
    </p:spTree>
    <p:extLst>
      <p:ext uri="{BB962C8B-B14F-4D97-AF65-F5344CB8AC3E}">
        <p14:creationId xmlns:p14="http://schemas.microsoft.com/office/powerpoint/2010/main" val="182178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24</a:t>
            </a:fld>
            <a:endParaRPr lang="en-US"/>
          </a:p>
        </p:txBody>
      </p:sp>
    </p:spTree>
    <p:extLst>
      <p:ext uri="{BB962C8B-B14F-4D97-AF65-F5344CB8AC3E}">
        <p14:creationId xmlns:p14="http://schemas.microsoft.com/office/powerpoint/2010/main" val="1658283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25</a:t>
            </a:fld>
            <a:endParaRPr lang="en-US"/>
          </a:p>
        </p:txBody>
      </p:sp>
    </p:spTree>
    <p:extLst>
      <p:ext uri="{BB962C8B-B14F-4D97-AF65-F5344CB8AC3E}">
        <p14:creationId xmlns:p14="http://schemas.microsoft.com/office/powerpoint/2010/main" val="190056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1970’s William</a:t>
            </a:r>
            <a:r>
              <a:rPr lang="en-US" baseline="0" dirty="0" smtClean="0"/>
              <a:t> Ludlum did some research on </a:t>
            </a:r>
            <a:r>
              <a:rPr lang="en-US" baseline="0" dirty="0" err="1" smtClean="0"/>
              <a:t>oculocardiac</a:t>
            </a:r>
            <a:r>
              <a:rPr lang="en-US" baseline="0" dirty="0" smtClean="0"/>
              <a:t> reflex – moving eyes quickly from near to far = this directly activates the </a:t>
            </a:r>
            <a:r>
              <a:rPr lang="en-US" baseline="0" dirty="0" err="1" smtClean="0"/>
              <a:t>vagus</a:t>
            </a:r>
            <a:r>
              <a:rPr lang="en-US" baseline="0" dirty="0" smtClean="0"/>
              <a:t> nerve, the parasympathetic nervous system, and results in a slowing of the heart.  It’s very helpful in treatment of panic attacks.</a:t>
            </a:r>
          </a:p>
          <a:p>
            <a:r>
              <a:rPr lang="en-US" baseline="0" dirty="0" smtClean="0"/>
              <a:t>Treatment of Panic Attack with </a:t>
            </a:r>
            <a:r>
              <a:rPr lang="en-US" baseline="0" dirty="0" err="1" smtClean="0"/>
              <a:t>Vergence</a:t>
            </a:r>
            <a:r>
              <a:rPr lang="en-US" baseline="0" dirty="0" smtClean="0"/>
              <a:t> Therapy, </a:t>
            </a:r>
            <a:r>
              <a:rPr lang="en-US" baseline="0" dirty="0" err="1" smtClean="0"/>
              <a:t>Bowan</a:t>
            </a:r>
            <a:r>
              <a:rPr lang="en-US" baseline="0" dirty="0" smtClean="0"/>
              <a:t>, </a:t>
            </a:r>
            <a:r>
              <a:rPr lang="en-US" i="1" baseline="0" dirty="0" smtClean="0"/>
              <a:t>Journal of Behavioral Optometry (2008, v. 19, no 9, </a:t>
            </a:r>
            <a:r>
              <a:rPr lang="en-US" i="1" baseline="0" dirty="0" err="1" smtClean="0"/>
              <a:t>pg</a:t>
            </a:r>
            <a:r>
              <a:rPr lang="en-US" i="1" baseline="0" dirty="0" smtClean="0"/>
              <a:t> 155)</a:t>
            </a:r>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26</a:t>
            </a:fld>
            <a:endParaRPr lang="en-US"/>
          </a:p>
        </p:txBody>
      </p:sp>
    </p:spTree>
    <p:extLst>
      <p:ext uri="{BB962C8B-B14F-4D97-AF65-F5344CB8AC3E}">
        <p14:creationId xmlns:p14="http://schemas.microsoft.com/office/powerpoint/2010/main" val="344296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27</a:t>
            </a:fld>
            <a:endParaRPr lang="en-US"/>
          </a:p>
        </p:txBody>
      </p:sp>
    </p:spTree>
    <p:extLst>
      <p:ext uri="{BB962C8B-B14F-4D97-AF65-F5344CB8AC3E}">
        <p14:creationId xmlns:p14="http://schemas.microsoft.com/office/powerpoint/2010/main" val="2846942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28</a:t>
            </a:fld>
            <a:endParaRPr lang="en-US"/>
          </a:p>
        </p:txBody>
      </p:sp>
    </p:spTree>
    <p:extLst>
      <p:ext uri="{BB962C8B-B14F-4D97-AF65-F5344CB8AC3E}">
        <p14:creationId xmlns:p14="http://schemas.microsoft.com/office/powerpoint/2010/main" val="19953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hlinkClick r:id="rId3"/>
              </a:rPr>
              <a:t>https</a:t>
            </a:r>
            <a:r>
              <a:rPr lang="en-US" sz="1200" dirty="0" smtClean="0">
                <a:hlinkClick r:id="rId3"/>
              </a:rPr>
              <a:t>://www.nctsn.org/sites/default/files/resources/fact-sheet/supportingchildren-covid-factsheet.pdf</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29</a:t>
            </a:fld>
            <a:endParaRPr lang="en-US"/>
          </a:p>
        </p:txBody>
      </p:sp>
    </p:spTree>
    <p:extLst>
      <p:ext uri="{BB962C8B-B14F-4D97-AF65-F5344CB8AC3E}">
        <p14:creationId xmlns:p14="http://schemas.microsoft.com/office/powerpoint/2010/main" val="3539969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a:t>
            </a:fld>
            <a:endParaRPr lang="en-US"/>
          </a:p>
        </p:txBody>
      </p:sp>
    </p:spTree>
    <p:extLst>
      <p:ext uri="{BB962C8B-B14F-4D97-AF65-F5344CB8AC3E}">
        <p14:creationId xmlns:p14="http://schemas.microsoft.com/office/powerpoint/2010/main" val="2732880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30</a:t>
            </a:fld>
            <a:endParaRPr lang="en-US"/>
          </a:p>
        </p:txBody>
      </p:sp>
    </p:spTree>
    <p:extLst>
      <p:ext uri="{BB962C8B-B14F-4D97-AF65-F5344CB8AC3E}">
        <p14:creationId xmlns:p14="http://schemas.microsoft.com/office/powerpoint/2010/main" val="136270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31</a:t>
            </a:fld>
            <a:endParaRPr lang="en-US"/>
          </a:p>
        </p:txBody>
      </p:sp>
    </p:spTree>
    <p:extLst>
      <p:ext uri="{BB962C8B-B14F-4D97-AF65-F5344CB8AC3E}">
        <p14:creationId xmlns:p14="http://schemas.microsoft.com/office/powerpoint/2010/main" val="626864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32</a:t>
            </a:fld>
            <a:endParaRPr lang="en-US"/>
          </a:p>
        </p:txBody>
      </p:sp>
    </p:spTree>
    <p:extLst>
      <p:ext uri="{BB962C8B-B14F-4D97-AF65-F5344CB8AC3E}">
        <p14:creationId xmlns:p14="http://schemas.microsoft.com/office/powerpoint/2010/main" val="290314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33</a:t>
            </a:fld>
            <a:endParaRPr lang="en-US"/>
          </a:p>
        </p:txBody>
      </p:sp>
    </p:spTree>
    <p:extLst>
      <p:ext uri="{BB962C8B-B14F-4D97-AF65-F5344CB8AC3E}">
        <p14:creationId xmlns:p14="http://schemas.microsoft.com/office/powerpoint/2010/main" val="285647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34</a:t>
            </a:fld>
            <a:endParaRPr lang="en-US"/>
          </a:p>
        </p:txBody>
      </p:sp>
    </p:spTree>
    <p:extLst>
      <p:ext uri="{BB962C8B-B14F-4D97-AF65-F5344CB8AC3E}">
        <p14:creationId xmlns:p14="http://schemas.microsoft.com/office/powerpoint/2010/main" val="1982862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35</a:t>
            </a:fld>
            <a:endParaRPr lang="en-US"/>
          </a:p>
        </p:txBody>
      </p:sp>
    </p:spTree>
    <p:extLst>
      <p:ext uri="{BB962C8B-B14F-4D97-AF65-F5344CB8AC3E}">
        <p14:creationId xmlns:p14="http://schemas.microsoft.com/office/powerpoint/2010/main" val="2889797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36</a:t>
            </a:fld>
            <a:endParaRPr lang="en-US"/>
          </a:p>
        </p:txBody>
      </p:sp>
    </p:spTree>
    <p:extLst>
      <p:ext uri="{BB962C8B-B14F-4D97-AF65-F5344CB8AC3E}">
        <p14:creationId xmlns:p14="http://schemas.microsoft.com/office/powerpoint/2010/main" val="68106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37</a:t>
            </a:fld>
            <a:endParaRPr lang="en-US"/>
          </a:p>
        </p:txBody>
      </p:sp>
    </p:spTree>
    <p:extLst>
      <p:ext uri="{BB962C8B-B14F-4D97-AF65-F5344CB8AC3E}">
        <p14:creationId xmlns:p14="http://schemas.microsoft.com/office/powerpoint/2010/main" val="3591128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38</a:t>
            </a:fld>
            <a:endParaRPr lang="en-US"/>
          </a:p>
        </p:txBody>
      </p:sp>
    </p:spTree>
    <p:extLst>
      <p:ext uri="{BB962C8B-B14F-4D97-AF65-F5344CB8AC3E}">
        <p14:creationId xmlns:p14="http://schemas.microsoft.com/office/powerpoint/2010/main" val="4177854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39</a:t>
            </a:fld>
            <a:endParaRPr lang="en-US"/>
          </a:p>
        </p:txBody>
      </p:sp>
    </p:spTree>
    <p:extLst>
      <p:ext uri="{BB962C8B-B14F-4D97-AF65-F5344CB8AC3E}">
        <p14:creationId xmlns:p14="http://schemas.microsoft.com/office/powerpoint/2010/main" val="962883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1960 study (Gibson, E. J., &amp; Walk, R. D. (1960), The "visual cliff." </a:t>
            </a:r>
            <a:r>
              <a:rPr lang="en-US" sz="1200" i="1" kern="1200" dirty="0" smtClean="0">
                <a:solidFill>
                  <a:schemeClr val="tx1"/>
                </a:solidFill>
                <a:effectLst/>
                <a:latin typeface="+mn-lt"/>
                <a:ea typeface="+mn-ea"/>
                <a:cs typeface="+mn-cs"/>
              </a:rPr>
              <a:t>Scientific American</a:t>
            </a:r>
            <a:r>
              <a:rPr lang="en-US" sz="1200" kern="1200" dirty="0" smtClean="0">
                <a:solidFill>
                  <a:schemeClr val="tx1"/>
                </a:solidFill>
                <a:effectLst/>
                <a:latin typeface="+mn-lt"/>
                <a:ea typeface="+mn-ea"/>
                <a:cs typeface="+mn-cs"/>
              </a:rPr>
              <a:t>, 202, 67– 71) of depth perception among babies 6-14 months old and young animals indicated that the fear of falling is an instinct necessary for survival across species.  Other fears related to survival are learned such as fears of spiders and snakes (</a:t>
            </a:r>
            <a:r>
              <a:rPr lang="en-US" sz="1200" u="sng" kern="1200" dirty="0" smtClean="0">
                <a:solidFill>
                  <a:schemeClr val="tx1"/>
                </a:solidFill>
                <a:effectLst/>
                <a:latin typeface="+mn-lt"/>
                <a:ea typeface="+mn-ea"/>
                <a:cs typeface="+mn-cs"/>
                <a:hlinkClick r:id="rId3"/>
              </a:rPr>
              <a:t>https://www.childstudycenter-rutgers.com/research</a:t>
            </a:r>
            <a:r>
              <a:rPr lang="en-US" sz="1200" kern="1200" dirty="0" smtClean="0">
                <a:solidFill>
                  <a:schemeClr val="tx1"/>
                </a:solidFill>
                <a:effectLst/>
                <a:latin typeface="+mn-lt"/>
                <a:ea typeface="+mn-ea"/>
                <a:cs typeface="+mn-cs"/>
              </a:rPr>
              <a:t>).  Fear is physiological and based in survival.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a:t>
            </a:fld>
            <a:endParaRPr lang="en-US"/>
          </a:p>
        </p:txBody>
      </p:sp>
    </p:spTree>
    <p:extLst>
      <p:ext uri="{BB962C8B-B14F-4D97-AF65-F5344CB8AC3E}">
        <p14:creationId xmlns:p14="http://schemas.microsoft.com/office/powerpoint/2010/main" val="3912149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40</a:t>
            </a:fld>
            <a:endParaRPr lang="en-US"/>
          </a:p>
        </p:txBody>
      </p:sp>
    </p:spTree>
    <p:extLst>
      <p:ext uri="{BB962C8B-B14F-4D97-AF65-F5344CB8AC3E}">
        <p14:creationId xmlns:p14="http://schemas.microsoft.com/office/powerpoint/2010/main" val="911655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41</a:t>
            </a:fld>
            <a:endParaRPr lang="en-US"/>
          </a:p>
        </p:txBody>
      </p:sp>
    </p:spTree>
    <p:extLst>
      <p:ext uri="{BB962C8B-B14F-4D97-AF65-F5344CB8AC3E}">
        <p14:creationId xmlns:p14="http://schemas.microsoft.com/office/powerpoint/2010/main" val="578626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42</a:t>
            </a:fld>
            <a:endParaRPr lang="en-US"/>
          </a:p>
        </p:txBody>
      </p:sp>
    </p:spTree>
    <p:extLst>
      <p:ext uri="{BB962C8B-B14F-4D97-AF65-F5344CB8AC3E}">
        <p14:creationId xmlns:p14="http://schemas.microsoft.com/office/powerpoint/2010/main" val="1728206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43</a:t>
            </a:fld>
            <a:endParaRPr lang="en-US"/>
          </a:p>
        </p:txBody>
      </p:sp>
    </p:spTree>
    <p:extLst>
      <p:ext uri="{BB962C8B-B14F-4D97-AF65-F5344CB8AC3E}">
        <p14:creationId xmlns:p14="http://schemas.microsoft.com/office/powerpoint/2010/main" val="13504287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44</a:t>
            </a:fld>
            <a:endParaRPr lang="en-US"/>
          </a:p>
        </p:txBody>
      </p:sp>
    </p:spTree>
    <p:extLst>
      <p:ext uri="{BB962C8B-B14F-4D97-AF65-F5344CB8AC3E}">
        <p14:creationId xmlns:p14="http://schemas.microsoft.com/office/powerpoint/2010/main" val="39683879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45</a:t>
            </a:fld>
            <a:endParaRPr lang="en-US"/>
          </a:p>
        </p:txBody>
      </p:sp>
    </p:spTree>
    <p:extLst>
      <p:ext uri="{BB962C8B-B14F-4D97-AF65-F5344CB8AC3E}">
        <p14:creationId xmlns:p14="http://schemas.microsoft.com/office/powerpoint/2010/main" val="31321635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46</a:t>
            </a:fld>
            <a:endParaRPr lang="en-US"/>
          </a:p>
        </p:txBody>
      </p:sp>
    </p:spTree>
    <p:extLst>
      <p:ext uri="{BB962C8B-B14F-4D97-AF65-F5344CB8AC3E}">
        <p14:creationId xmlns:p14="http://schemas.microsoft.com/office/powerpoint/2010/main" val="42907898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47</a:t>
            </a:fld>
            <a:endParaRPr lang="en-US"/>
          </a:p>
        </p:txBody>
      </p:sp>
    </p:spTree>
    <p:extLst>
      <p:ext uri="{BB962C8B-B14F-4D97-AF65-F5344CB8AC3E}">
        <p14:creationId xmlns:p14="http://schemas.microsoft.com/office/powerpoint/2010/main" val="1063206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48</a:t>
            </a:fld>
            <a:endParaRPr lang="en-US"/>
          </a:p>
        </p:txBody>
      </p:sp>
    </p:spTree>
    <p:extLst>
      <p:ext uri="{BB962C8B-B14F-4D97-AF65-F5344CB8AC3E}">
        <p14:creationId xmlns:p14="http://schemas.microsoft.com/office/powerpoint/2010/main" val="2206741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49</a:t>
            </a:fld>
            <a:endParaRPr lang="en-US"/>
          </a:p>
        </p:txBody>
      </p:sp>
    </p:spTree>
    <p:extLst>
      <p:ext uri="{BB962C8B-B14F-4D97-AF65-F5344CB8AC3E}">
        <p14:creationId xmlns:p14="http://schemas.microsoft.com/office/powerpoint/2010/main" val="66517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Stimuli</a:t>
            </a:r>
            <a:r>
              <a:rPr lang="en-US" baseline="0" dirty="0" smtClean="0"/>
              <a:t> from eyes and ears flows directly to the </a:t>
            </a:r>
            <a:r>
              <a:rPr lang="en-US" baseline="0" dirty="0" err="1" smtClean="0"/>
              <a:t>thalmus</a:t>
            </a:r>
            <a:r>
              <a:rPr lang="en-US" baseline="0" dirty="0" smtClean="0"/>
              <a:t> – which is involved in projecting signals to the amygdala and </a:t>
            </a:r>
            <a:r>
              <a:rPr lang="en-US" baseline="0" dirty="0" err="1" smtClean="0"/>
              <a:t>neofrontal</a:t>
            </a:r>
            <a:r>
              <a:rPr lang="en-US" baseline="0" dirty="0" smtClean="0"/>
              <a:t> cortex for higher reasoning.  Stimuli from nose and environment flow directly to amygdala which detects fear and triggers an emergency response.</a:t>
            </a:r>
          </a:p>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5</a:t>
            </a:fld>
            <a:endParaRPr lang="en-US"/>
          </a:p>
        </p:txBody>
      </p:sp>
    </p:spTree>
    <p:extLst>
      <p:ext uri="{BB962C8B-B14F-4D97-AF65-F5344CB8AC3E}">
        <p14:creationId xmlns:p14="http://schemas.microsoft.com/office/powerpoint/2010/main" val="853383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taking the time to be here today!!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50</a:t>
            </a:fld>
            <a:endParaRPr lang="en-US"/>
          </a:p>
        </p:txBody>
      </p:sp>
    </p:spTree>
    <p:extLst>
      <p:ext uri="{BB962C8B-B14F-4D97-AF65-F5344CB8AC3E}">
        <p14:creationId xmlns:p14="http://schemas.microsoft.com/office/powerpoint/2010/main" val="2832156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6</a:t>
            </a:fld>
            <a:endParaRPr lang="en-US"/>
          </a:p>
        </p:txBody>
      </p:sp>
    </p:spTree>
    <p:extLst>
      <p:ext uri="{BB962C8B-B14F-4D97-AF65-F5344CB8AC3E}">
        <p14:creationId xmlns:p14="http://schemas.microsoft.com/office/powerpoint/2010/main" val="1100306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pPr/>
              <a:t>7</a:t>
            </a:fld>
            <a:endParaRPr lang="en-US"/>
          </a:p>
        </p:txBody>
      </p:sp>
    </p:spTree>
    <p:extLst>
      <p:ext uri="{BB962C8B-B14F-4D97-AF65-F5344CB8AC3E}">
        <p14:creationId xmlns:p14="http://schemas.microsoft.com/office/powerpoint/2010/main" val="2561520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8</a:t>
            </a:fld>
            <a:endParaRPr lang="en-US"/>
          </a:p>
        </p:txBody>
      </p:sp>
    </p:spTree>
    <p:extLst>
      <p:ext uri="{BB962C8B-B14F-4D97-AF65-F5344CB8AC3E}">
        <p14:creationId xmlns:p14="http://schemas.microsoft.com/office/powerpoint/2010/main" val="160647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E2820-AFE1-45FA-949E-17BDB534E1DC}" type="slidenum">
              <a:rPr lang="en-US" smtClean="0"/>
              <a:pPr/>
              <a:t>9</a:t>
            </a:fld>
            <a:endParaRPr lang="en-US"/>
          </a:p>
        </p:txBody>
      </p:sp>
    </p:spTree>
    <p:extLst>
      <p:ext uri="{BB962C8B-B14F-4D97-AF65-F5344CB8AC3E}">
        <p14:creationId xmlns:p14="http://schemas.microsoft.com/office/powerpoint/2010/main" val="3802042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pPr/>
              <a:t>5/14/2020</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427AEA-BBBB-4C9B-AB23-214EAA8AB789}" type="datetime1">
              <a:rPr lang="en-US"/>
              <a:pPr/>
              <a:t>5/14/2020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1CA30-F5CD-4CA0-B16A-349C6F830700}" type="datetime1">
              <a:rPr lang="en-US"/>
              <a:pPr/>
              <a:t>5/14/2020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B3AF48E-ABA0-4B58-B562-D1D7408067C4}" type="datetime1">
              <a:rPr lang="en-US"/>
              <a:pPr/>
              <a:t>5/14/2020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smtClean="0"/>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pPr/>
              <a:t>5/14/2020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CD787AA-CBCD-47F9-A04C-7106C508CDE4}" type="datetime1">
              <a:rPr lang="en-US"/>
              <a:pPr/>
              <a:t>5/14/2020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D1CC9DD-75F5-4611-BA0B-CFB1A226639C}" type="datetime1">
              <a:rPr lang="en-US"/>
              <a:pPr/>
              <a:t>5/14/2020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pPr/>
              <a:t>5/14/2020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pPr/>
              <a:t>5/14/2020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pPr/>
              <a:t>5/14/2020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pPr/>
              <a:t>5/14/2020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5/14/2020</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https://www.nctsn.org/sites/default/files/resources/fact-sheet/supportingchildren-covid-factsheet.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oleObject2.bin"/></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8.emf"/><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9.emf"/><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30.e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33.e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34.emf"/><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iEEJT9cYsm0" TargetMode="External"/><Relationship Id="rId3" Type="http://schemas.openxmlformats.org/officeDocument/2006/relationships/hyperlink" Target="https://www.youtube.com/watch?v=0k_R7R1gIdA" TargetMode="External"/><Relationship Id="rId7" Type="http://schemas.openxmlformats.org/officeDocument/2006/relationships/hyperlink" Target="https://www.youtube.com/watch?v=ihwcw_ofuME"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hyperlink" Target="https://awakeandmindful.com/best-meditation-videos-for-kids/" TargetMode="External"/><Relationship Id="rId5" Type="http://schemas.openxmlformats.org/officeDocument/2006/relationships/hyperlink" Target="https://www.youtube.com/watch?v=cyvuaL_2avY" TargetMode="External"/><Relationship Id="rId4" Type="http://schemas.openxmlformats.org/officeDocument/2006/relationships/hyperlink" Target="https://www.youtube.com/watch?v=xELgfiXSw-s" TargetMode="External"/><Relationship Id="rId9" Type="http://schemas.openxmlformats.org/officeDocument/2006/relationships/hyperlink" Target="https://www.doyou.com/just-breathe-a-documentary-on-kids-and-mindfulness-3133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X655B4ISakg"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hyperlink" Target="https://www.youtube.com/watch?v=LhYtcadR9nw" TargetMode="External"/><Relationship Id="rId4" Type="http://schemas.openxmlformats.org/officeDocument/2006/relationships/hyperlink" Target="https://www.youtube.com/watch?v=4ZpkRAcgws4"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Are Your Kids Worried?</a:t>
            </a:r>
            <a:endParaRPr lang="en-US" dirty="0"/>
          </a:p>
        </p:txBody>
      </p:sp>
      <p:sp>
        <p:nvSpPr>
          <p:cNvPr id="3" name="Subtitle 2"/>
          <p:cNvSpPr>
            <a:spLocks noGrp="1"/>
          </p:cNvSpPr>
          <p:nvPr>
            <p:ph type="subTitle" idx="1"/>
          </p:nvPr>
        </p:nvSpPr>
        <p:spPr/>
        <p:txBody>
          <a:bodyPr/>
          <a:lstStyle/>
          <a:p>
            <a:r>
              <a:rPr lang="en-US" dirty="0"/>
              <a:t>How to Tell. </a:t>
            </a:r>
            <a:br>
              <a:rPr lang="en-US" dirty="0"/>
            </a:br>
            <a:r>
              <a:rPr lang="en-US" dirty="0"/>
              <a:t>What to Do.</a:t>
            </a:r>
          </a:p>
        </p:txBody>
      </p:sp>
      <p:sp>
        <p:nvSpPr>
          <p:cNvPr id="4" name="Subtitle 2"/>
          <p:cNvSpPr txBox="1">
            <a:spLocks/>
          </p:cNvSpPr>
          <p:nvPr/>
        </p:nvSpPr>
        <p:spPr>
          <a:xfrm>
            <a:off x="277577" y="5679664"/>
            <a:ext cx="3875680" cy="838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US" sz="1200" b="0" i="0" u="none" strike="noStrike" kern="1200" cap="none" spc="0" normalizeH="0" baseline="0" noProof="0" dirty="0" smtClean="0">
                <a:ln>
                  <a:noFill/>
                </a:ln>
                <a:solidFill>
                  <a:schemeClr val="accent2"/>
                </a:solidFill>
                <a:effectLst/>
                <a:uLnTx/>
                <a:uFillTx/>
                <a:latin typeface="+mn-lt"/>
                <a:ea typeface="+mn-ea"/>
                <a:cs typeface="+mn-cs"/>
              </a:rPr>
              <a:t>Cheryl</a:t>
            </a:r>
            <a:r>
              <a:rPr kumimoji="0" lang="en-US" sz="1200" b="0" i="0" u="none" strike="noStrike" kern="1200" cap="none" spc="0" normalizeH="0" noProof="0" dirty="0" smtClean="0">
                <a:ln>
                  <a:noFill/>
                </a:ln>
                <a:solidFill>
                  <a:schemeClr val="accent2"/>
                </a:solidFill>
                <a:effectLst/>
                <a:uLnTx/>
                <a:uFillTx/>
                <a:latin typeface="+mn-lt"/>
                <a:ea typeface="+mn-ea"/>
                <a:cs typeface="+mn-cs"/>
              </a:rPr>
              <a:t> D. Goldberg, MA, LCMHCS, LCAS</a:t>
            </a:r>
          </a:p>
          <a:p>
            <a:pPr marL="0" marR="0" lvl="0" indent="0" algn="l" defTabSz="914400"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lang="en-US" sz="1200" baseline="0" dirty="0" smtClean="0">
                <a:solidFill>
                  <a:schemeClr val="accent2"/>
                </a:solidFill>
              </a:rPr>
              <a:t>Certified</a:t>
            </a:r>
            <a:r>
              <a:rPr lang="en-US" sz="1200" dirty="0" smtClean="0">
                <a:solidFill>
                  <a:schemeClr val="accent2"/>
                </a:solidFill>
              </a:rPr>
              <a:t> Brainspotting Practitioner</a:t>
            </a:r>
          </a:p>
          <a:p>
            <a:pPr marL="0" marR="0" lvl="0" indent="0" algn="l" defTabSz="914400"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US" sz="1200" b="0" i="0" u="none" strike="noStrike" kern="1200" cap="none" spc="0" normalizeH="0" baseline="0" noProof="0" dirty="0" smtClean="0">
                <a:ln>
                  <a:noFill/>
                </a:ln>
                <a:solidFill>
                  <a:schemeClr val="accent2"/>
                </a:solidFill>
                <a:effectLst/>
                <a:uLnTx/>
                <a:uFillTx/>
                <a:latin typeface="+mn-lt"/>
                <a:ea typeface="+mn-ea"/>
                <a:cs typeface="+mn-cs"/>
              </a:rPr>
              <a:t>Associate</a:t>
            </a:r>
            <a:r>
              <a:rPr kumimoji="0" lang="en-US" sz="1200" b="0" i="0" u="none" strike="noStrike" kern="1200" cap="none" spc="0" normalizeH="0" noProof="0" dirty="0" smtClean="0">
                <a:ln>
                  <a:noFill/>
                </a:ln>
                <a:solidFill>
                  <a:schemeClr val="accent2"/>
                </a:solidFill>
                <a:effectLst/>
                <a:uLnTx/>
                <a:uFillTx/>
                <a:latin typeface="+mn-lt"/>
                <a:ea typeface="+mn-ea"/>
                <a:cs typeface="+mn-cs"/>
              </a:rPr>
              <a:t> Director, Therapy Services</a:t>
            </a:r>
          </a:p>
          <a:p>
            <a:pPr marL="0" marR="0" lvl="0" indent="0" algn="l" defTabSz="914400"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lang="en-US" sz="1200" dirty="0" smtClean="0">
                <a:solidFill>
                  <a:schemeClr val="accent2"/>
                </a:solidFill>
              </a:rPr>
              <a:t>Mood Treatment Center </a:t>
            </a:r>
            <a:endParaRPr kumimoji="0" lang="en-US" sz="1200" b="0" i="0" u="none" strike="noStrike" kern="1200" cap="none" spc="0" normalizeH="0" noProof="0" dirty="0" smtClean="0">
              <a:ln>
                <a:noFill/>
              </a:ln>
              <a:solidFill>
                <a:schemeClr val="accent2"/>
              </a:solidFill>
              <a:effectLst/>
              <a:uLnTx/>
              <a:uFillTx/>
              <a:latin typeface="+mn-lt"/>
              <a:ea typeface="+mn-ea"/>
              <a:cs typeface="+mn-cs"/>
            </a:endParaRPr>
          </a:p>
        </p:txBody>
      </p:sp>
    </p:spTree>
    <p:extLst>
      <p:ext uri="{BB962C8B-B14F-4D97-AF65-F5344CB8AC3E}">
        <p14:creationId xmlns:p14="http://schemas.microsoft.com/office/powerpoint/2010/main" val="35784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SCARED	</a:t>
            </a:r>
            <a:endParaRPr lang="en-US" dirty="0"/>
          </a:p>
        </p:txBody>
      </p:sp>
      <p:sp>
        <p:nvSpPr>
          <p:cNvPr id="3" name="Content Placeholder 2"/>
          <p:cNvSpPr>
            <a:spLocks noGrp="1"/>
          </p:cNvSpPr>
          <p:nvPr>
            <p:ph idx="1"/>
          </p:nvPr>
        </p:nvSpPr>
        <p:spPr/>
        <p:txBody>
          <a:bodyPr/>
          <a:lstStyle/>
          <a:p>
            <a:r>
              <a:rPr lang="en-US" dirty="0" smtClean="0"/>
              <a:t>Parent and Child version</a:t>
            </a:r>
          </a:p>
          <a:p>
            <a:r>
              <a:rPr lang="en-US" dirty="0" smtClean="0"/>
              <a:t>41 statements</a:t>
            </a:r>
          </a:p>
          <a:p>
            <a:r>
              <a:rPr lang="en-US" dirty="0" smtClean="0"/>
              <a:t>Rate answers Not True, Somewhat True, Very True</a:t>
            </a:r>
          </a:p>
          <a:p>
            <a:r>
              <a:rPr lang="en-US" dirty="0" smtClean="0"/>
              <a:t>Covers areas of:  Panic, Separation Anxiety, Generalized Anxiety, Social Anxiety, School Avoidance</a:t>
            </a:r>
          </a:p>
          <a:p>
            <a:r>
              <a:rPr lang="en-US" dirty="0" smtClean="0"/>
              <a:t>Answers may indicate presence of anxiety related disorders </a:t>
            </a:r>
            <a:endParaRPr lang="en-US" dirty="0"/>
          </a:p>
        </p:txBody>
      </p:sp>
      <p:sp>
        <p:nvSpPr>
          <p:cNvPr id="4" name="Text Placeholder 3"/>
          <p:cNvSpPr>
            <a:spLocks noGrp="1"/>
          </p:cNvSpPr>
          <p:nvPr>
            <p:ph type="body" sz="half" idx="2"/>
          </p:nvPr>
        </p:nvSpPr>
        <p:spPr/>
        <p:txBody>
          <a:bodyPr/>
          <a:lstStyle/>
          <a:p>
            <a:r>
              <a:rPr lang="en-US" dirty="0" smtClean="0"/>
              <a:t>Screen for Child Anxiety Related Disorders</a:t>
            </a:r>
            <a:endParaRPr lang="en-US" dirty="0"/>
          </a:p>
        </p:txBody>
      </p:sp>
    </p:spTree>
    <p:extLst>
      <p:ext uri="{BB962C8B-B14F-4D97-AF65-F5344CB8AC3E}">
        <p14:creationId xmlns:p14="http://schemas.microsoft.com/office/powerpoint/2010/main" val="1453164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br>
              <a:rPr lang="en-US" dirty="0" smtClean="0"/>
            </a:br>
            <a:endParaRPr lang="en-US" dirty="0"/>
          </a:p>
        </p:txBody>
      </p:sp>
    </p:spTree>
    <p:extLst>
      <p:ext uri="{BB962C8B-B14F-4D97-AF65-F5344CB8AC3E}">
        <p14:creationId xmlns:p14="http://schemas.microsoft.com/office/powerpoint/2010/main" val="11376868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a:t>
            </a:r>
            <a:br>
              <a:rPr lang="en-US" dirty="0" smtClean="0"/>
            </a:br>
            <a:endParaRPr lang="en-US" dirty="0"/>
          </a:p>
        </p:txBody>
      </p:sp>
    </p:spTree>
    <p:extLst>
      <p:ext uri="{BB962C8B-B14F-4D97-AF65-F5344CB8AC3E}">
        <p14:creationId xmlns:p14="http://schemas.microsoft.com/office/powerpoint/2010/main" val="1895529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304800"/>
            <a:ext cx="9372600" cy="818606"/>
          </a:xfrm>
        </p:spPr>
        <p:txBody>
          <a:bodyPr/>
          <a:lstStyle/>
          <a:p>
            <a:r>
              <a:rPr lang="en-US" dirty="0" smtClean="0"/>
              <a:t>Tools</a:t>
            </a:r>
            <a:endParaRPr lang="en-US" dirty="0"/>
          </a:p>
        </p:txBody>
      </p:sp>
      <p:sp>
        <p:nvSpPr>
          <p:cNvPr id="3" name="Content Placeholder 2"/>
          <p:cNvSpPr>
            <a:spLocks noGrp="1"/>
          </p:cNvSpPr>
          <p:nvPr>
            <p:ph sz="half" idx="1"/>
          </p:nvPr>
        </p:nvSpPr>
        <p:spPr>
          <a:xfrm>
            <a:off x="2208213" y="1123407"/>
            <a:ext cx="4572000" cy="5107576"/>
          </a:xfrm>
        </p:spPr>
        <p:txBody>
          <a:bodyPr>
            <a:normAutofit fontScale="92500" lnSpcReduction="20000"/>
          </a:bodyPr>
          <a:lstStyle/>
          <a:p>
            <a:r>
              <a:rPr lang="en-US" dirty="0" smtClean="0"/>
              <a:t>Mindfulness</a:t>
            </a:r>
          </a:p>
          <a:p>
            <a:pPr marL="45720" indent="0">
              <a:buNone/>
            </a:pPr>
            <a:r>
              <a:rPr lang="en-US" dirty="0" smtClean="0"/>
              <a:t>	Diaphragmatic breathing</a:t>
            </a:r>
          </a:p>
          <a:p>
            <a:pPr marL="45720" indent="0">
              <a:buNone/>
            </a:pPr>
            <a:r>
              <a:rPr lang="en-US" dirty="0" smtClean="0"/>
              <a:t>	Body scans</a:t>
            </a:r>
          </a:p>
          <a:p>
            <a:pPr marL="45720" indent="0">
              <a:buNone/>
            </a:pPr>
            <a:r>
              <a:rPr lang="en-US" dirty="0" smtClean="0"/>
              <a:t>	Progressive muscle relaxation</a:t>
            </a:r>
          </a:p>
          <a:p>
            <a:pPr marL="45720" indent="0">
              <a:buNone/>
            </a:pPr>
            <a:r>
              <a:rPr lang="en-US" dirty="0" smtClean="0"/>
              <a:t>	Use your senses </a:t>
            </a:r>
          </a:p>
          <a:p>
            <a:pPr marL="45720" indent="0">
              <a:buNone/>
            </a:pPr>
            <a:r>
              <a:rPr lang="en-US" dirty="0" smtClean="0"/>
              <a:t>	Kid friendly yoga</a:t>
            </a:r>
          </a:p>
          <a:p>
            <a:pPr marL="45720" indent="0">
              <a:buNone/>
            </a:pPr>
            <a:r>
              <a:rPr lang="en-US" dirty="0" smtClean="0"/>
              <a:t>	Meditation</a:t>
            </a:r>
          </a:p>
          <a:p>
            <a:pPr marL="45720" indent="0">
              <a:buNone/>
            </a:pPr>
            <a:r>
              <a:rPr lang="en-US" dirty="0" smtClean="0"/>
              <a:t>	Worry </a:t>
            </a:r>
            <a:r>
              <a:rPr lang="en-US" dirty="0"/>
              <a:t>bottles</a:t>
            </a:r>
          </a:p>
          <a:p>
            <a:r>
              <a:rPr lang="en-US" dirty="0" smtClean="0"/>
              <a:t>Story telling</a:t>
            </a:r>
          </a:p>
          <a:p>
            <a:r>
              <a:rPr lang="en-US" dirty="0" smtClean="0"/>
              <a:t>Changing your thoughts</a:t>
            </a:r>
          </a:p>
          <a:p>
            <a:r>
              <a:rPr lang="en-US" dirty="0" err="1" smtClean="0"/>
              <a:t>Vergence</a:t>
            </a:r>
            <a:endParaRPr lang="en-US" dirty="0" smtClean="0"/>
          </a:p>
          <a:p>
            <a:r>
              <a:rPr lang="en-US" dirty="0" smtClean="0"/>
              <a:t>Resource </a:t>
            </a:r>
            <a:r>
              <a:rPr lang="en-US" dirty="0" err="1" smtClean="0"/>
              <a:t>gazespotting</a:t>
            </a:r>
            <a:endParaRPr lang="en-US" dirty="0" smtClean="0"/>
          </a:p>
          <a:p>
            <a:endParaRPr lang="en-US" dirty="0" smtClean="0"/>
          </a:p>
          <a:p>
            <a:endParaRPr lang="en-US" dirty="0" smtClean="0"/>
          </a:p>
          <a:p>
            <a:endParaRPr lang="en-US" dirty="0"/>
          </a:p>
        </p:txBody>
      </p:sp>
      <p:pic>
        <p:nvPicPr>
          <p:cNvPr id="1026" name="Picture 2" descr="https://pictures.abebooks.com/isbn/9781611800586-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1667" y="1295945"/>
            <a:ext cx="39433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647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  What is it?</a:t>
            </a:r>
          </a:p>
        </p:txBody>
      </p:sp>
      <p:sp>
        <p:nvSpPr>
          <p:cNvPr id="3" name="Content Placeholder 2"/>
          <p:cNvSpPr>
            <a:spLocks noGrp="1"/>
          </p:cNvSpPr>
          <p:nvPr>
            <p:ph idx="1"/>
          </p:nvPr>
        </p:nvSpPr>
        <p:spPr/>
        <p:txBody>
          <a:bodyPr>
            <a:normAutofit fontScale="77500" lnSpcReduction="20000"/>
          </a:bodyPr>
          <a:lstStyle/>
          <a:p>
            <a:pPr marL="45720" indent="0">
              <a:buNone/>
            </a:pPr>
            <a:endParaRPr lang="en-US" dirty="0" smtClean="0"/>
          </a:p>
          <a:p>
            <a:pPr marL="45720" indent="0">
              <a:lnSpc>
                <a:spcPct val="110000"/>
              </a:lnSpc>
              <a:buNone/>
            </a:pPr>
            <a:r>
              <a:rPr lang="en-US" dirty="0" smtClean="0"/>
              <a:t>“</a:t>
            </a:r>
            <a:r>
              <a:rPr lang="en-US" dirty="0"/>
              <a:t>Paying attention to something, in a particular way, on purpose, in the present moment, nonjudgmentally.”         	</a:t>
            </a:r>
            <a:r>
              <a:rPr lang="en-US" dirty="0" smtClean="0"/>
              <a:t>                                    	         	                            	                              - </a:t>
            </a:r>
            <a:r>
              <a:rPr lang="en-US" dirty="0" err="1" smtClean="0"/>
              <a:t>Kabat</a:t>
            </a:r>
            <a:r>
              <a:rPr lang="en-US" dirty="0" smtClean="0"/>
              <a:t>-Zinn</a:t>
            </a:r>
            <a:r>
              <a:rPr lang="en-US" dirty="0"/>
              <a:t>, 2003</a:t>
            </a:r>
          </a:p>
          <a:p>
            <a:pPr marL="45720" indent="0">
              <a:lnSpc>
                <a:spcPct val="120000"/>
              </a:lnSpc>
              <a:buNone/>
            </a:pPr>
            <a:r>
              <a:rPr lang="en-US" dirty="0"/>
              <a:t>“Being aware of what’s happening as it’s happening.”                     	           	</a:t>
            </a:r>
            <a:r>
              <a:rPr lang="en-US" dirty="0" smtClean="0"/>
              <a:t>                              	                             - </a:t>
            </a:r>
            <a:r>
              <a:rPr lang="en-US" dirty="0"/>
              <a:t>Kaiser-Greenland, 2006  </a:t>
            </a:r>
          </a:p>
          <a:p>
            <a:pPr marL="45720" indent="0">
              <a:lnSpc>
                <a:spcPct val="120000"/>
              </a:lnSpc>
              <a:buNone/>
            </a:pPr>
            <a:r>
              <a:rPr lang="en-US" dirty="0"/>
              <a:t>Paying attention to your life, here and now, with kindness and curiosity.”  </a:t>
            </a:r>
            <a:r>
              <a:rPr lang="en-US" dirty="0" smtClean="0"/>
              <a:t>      </a:t>
            </a:r>
            <a:r>
              <a:rPr lang="en-US" dirty="0"/>
              <a:t>	</a:t>
            </a:r>
            <a:r>
              <a:rPr lang="en-US" dirty="0" smtClean="0"/>
              <a:t> 	        			         - Saltzman</a:t>
            </a:r>
            <a:r>
              <a:rPr lang="en-US" dirty="0"/>
              <a:t>, 2011</a:t>
            </a:r>
          </a:p>
          <a:p>
            <a:pPr marL="45720" indent="0">
              <a:lnSpc>
                <a:spcPct val="110000"/>
              </a:lnSpc>
              <a:buNone/>
            </a:pPr>
            <a:r>
              <a:rPr lang="en-US" dirty="0"/>
              <a:t>“Paying attention to what’s going on right here, right now inside of us or outside of us.”   </a:t>
            </a:r>
            <a:r>
              <a:rPr lang="en-US" dirty="0" smtClean="0"/>
              <a:t>    	                                				-Burdick</a:t>
            </a:r>
            <a:r>
              <a:rPr lang="en-US" dirty="0"/>
              <a:t>, 2013                 </a:t>
            </a:r>
          </a:p>
          <a:p>
            <a:pPr marL="45720" indent="0">
              <a:buNone/>
            </a:pPr>
            <a:r>
              <a:rPr lang="en-US" dirty="0"/>
              <a:t> </a:t>
            </a:r>
          </a:p>
          <a:p>
            <a:pPr marL="45720" indent="0">
              <a:buNone/>
            </a:pPr>
            <a:endParaRPr lang="en-US" dirty="0"/>
          </a:p>
        </p:txBody>
      </p:sp>
    </p:spTree>
    <p:extLst>
      <p:ext uri="{BB962C8B-B14F-4D97-AF65-F5344CB8AC3E}">
        <p14:creationId xmlns:p14="http://schemas.microsoft.com/office/powerpoint/2010/main" val="3671688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Helpful?</a:t>
            </a:r>
            <a:endParaRPr lang="en-US" dirty="0"/>
          </a:p>
        </p:txBody>
      </p:sp>
      <p:sp>
        <p:nvSpPr>
          <p:cNvPr id="3" name="Content Placeholder 2"/>
          <p:cNvSpPr>
            <a:spLocks noGrp="1"/>
          </p:cNvSpPr>
          <p:nvPr>
            <p:ph idx="1"/>
          </p:nvPr>
        </p:nvSpPr>
        <p:spPr/>
        <p:txBody>
          <a:bodyPr/>
          <a:lstStyle/>
          <a:p>
            <a:r>
              <a:rPr lang="en-US" dirty="0" smtClean="0"/>
              <a:t>Research shows that mindfulness practice changes the structure of the brain and improves brain functioning overall; even creating new neural pathways.  </a:t>
            </a:r>
          </a:p>
          <a:p>
            <a:r>
              <a:rPr lang="en-US" dirty="0" smtClean="0"/>
              <a:t>The prefrontal cortex is involved in executive functioning – planning, organization, attention regulation, decision making, behavior moderation, motivation, and mood regulation (all areas impacted by anxiety).  One study shows that mindful breathing increases activation in the prefrontal cortex which could be helpful in processing emotion, such as anxiety.</a:t>
            </a:r>
          </a:p>
          <a:p>
            <a:r>
              <a:rPr lang="en-US" dirty="0" smtClean="0"/>
              <a:t>Mindfulness practice helps to decrease the density of the amygdala – the part of the brain in the limbic system that’s associated with fear and emotional (implicit) memory – which reduces stress overall. </a:t>
            </a:r>
            <a:endParaRPr lang="en-US" dirty="0"/>
          </a:p>
        </p:txBody>
      </p:sp>
    </p:spTree>
    <p:extLst>
      <p:ext uri="{BB962C8B-B14F-4D97-AF65-F5344CB8AC3E}">
        <p14:creationId xmlns:p14="http://schemas.microsoft.com/office/powerpoint/2010/main" val="1457883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Process?</a:t>
            </a:r>
            <a:endParaRPr lang="en-US" dirty="0"/>
          </a:p>
        </p:txBody>
      </p:sp>
      <p:sp>
        <p:nvSpPr>
          <p:cNvPr id="3" name="Content Placeholder 2"/>
          <p:cNvSpPr>
            <a:spLocks noGrp="1"/>
          </p:cNvSpPr>
          <p:nvPr>
            <p:ph idx="1"/>
          </p:nvPr>
        </p:nvSpPr>
        <p:spPr/>
        <p:txBody>
          <a:bodyPr/>
          <a:lstStyle/>
          <a:p>
            <a:pPr marL="502920" indent="-457200">
              <a:buFont typeface="+mj-lt"/>
              <a:buAutoNum type="arabicPeriod"/>
            </a:pPr>
            <a:r>
              <a:rPr lang="en-US" dirty="0" smtClean="0"/>
              <a:t>Decide what to pay attention to.</a:t>
            </a:r>
          </a:p>
          <a:p>
            <a:pPr marL="502920" indent="-457200">
              <a:buFont typeface="+mj-lt"/>
              <a:buAutoNum type="arabicPeriod"/>
            </a:pPr>
            <a:r>
              <a:rPr lang="en-US" dirty="0" smtClean="0"/>
              <a:t>Notice when you’re not paying attention to it.</a:t>
            </a:r>
          </a:p>
          <a:p>
            <a:pPr marL="502920" indent="-457200">
              <a:buFont typeface="+mj-lt"/>
              <a:buAutoNum type="arabicPeriod"/>
            </a:pPr>
            <a:r>
              <a:rPr lang="en-US" dirty="0" smtClean="0"/>
              <a:t>Accept without judgement that you’ve been distracted.</a:t>
            </a:r>
          </a:p>
          <a:p>
            <a:pPr marL="502920" indent="-457200">
              <a:buFont typeface="+mj-lt"/>
              <a:buAutoNum type="arabicPeriod"/>
            </a:pPr>
            <a:r>
              <a:rPr lang="en-US" dirty="0" smtClean="0"/>
              <a:t>Dismiss what’s distracted you.</a:t>
            </a:r>
          </a:p>
          <a:p>
            <a:pPr marL="502920" indent="-457200">
              <a:buFont typeface="+mj-lt"/>
              <a:buAutoNum type="arabicPeriod"/>
            </a:pPr>
            <a:r>
              <a:rPr lang="en-US" dirty="0" smtClean="0"/>
              <a:t>Return your attention to what you’re paying attention to.</a:t>
            </a:r>
            <a:endParaRPr lang="en-US" dirty="0"/>
          </a:p>
        </p:txBody>
      </p:sp>
    </p:spTree>
    <p:extLst>
      <p:ext uri="{BB962C8B-B14F-4D97-AF65-F5344CB8AC3E}">
        <p14:creationId xmlns:p14="http://schemas.microsoft.com/office/powerpoint/2010/main" val="897941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Breathing</a:t>
            </a:r>
            <a:endParaRPr lang="en-US" dirty="0"/>
          </a:p>
        </p:txBody>
      </p:sp>
      <p:sp>
        <p:nvSpPr>
          <p:cNvPr id="4" name="Text Placeholder 3"/>
          <p:cNvSpPr>
            <a:spLocks noGrp="1"/>
          </p:cNvSpPr>
          <p:nvPr>
            <p:ph type="body" sz="half" idx="2"/>
          </p:nvPr>
        </p:nvSpPr>
        <p:spPr>
          <a:xfrm>
            <a:off x="8837612" y="4583187"/>
            <a:ext cx="2743202" cy="1151407"/>
          </a:xfrm>
        </p:spPr>
        <p:txBody>
          <a:bodyPr/>
          <a:lstStyle/>
          <a:p>
            <a:r>
              <a:rPr lang="en-US" dirty="0" smtClean="0"/>
              <a:t>Diaphragmatic Breathing </a:t>
            </a:r>
            <a:endParaRPr lang="en-US" dirty="0"/>
          </a:p>
        </p:txBody>
      </p:sp>
      <p:sp>
        <p:nvSpPr>
          <p:cNvPr id="6" name="Content Placeholder 5"/>
          <p:cNvSpPr>
            <a:spLocks noGrp="1"/>
          </p:cNvSpPr>
          <p:nvPr>
            <p:ph idx="1"/>
          </p:nvPr>
        </p:nvSpPr>
        <p:spPr/>
        <p:txBody>
          <a:bodyPr/>
          <a:lstStyle/>
          <a:p>
            <a:pPr marL="45720" indent="0">
              <a:buNone/>
            </a:pPr>
            <a:r>
              <a:rPr lang="en-US" dirty="0" smtClean="0"/>
              <a:t>Remember watching a baby breathe?  Their bellies rise and fall.  They’re breathing from their diaphragm. </a:t>
            </a:r>
          </a:p>
          <a:p>
            <a:pPr marL="45720" indent="0">
              <a:buNone/>
            </a:pPr>
            <a:endParaRPr lang="en-US" dirty="0"/>
          </a:p>
          <a:p>
            <a:pPr marL="0" lvl="0" indent="0">
              <a:lnSpc>
                <a:spcPct val="100000"/>
              </a:lnSpc>
              <a:spcBef>
                <a:spcPts val="0"/>
              </a:spcBef>
              <a:buSzTx/>
              <a:buNone/>
              <a:defRPr/>
            </a:pPr>
            <a:r>
              <a:rPr lang="en-US" dirty="0"/>
              <a:t>Place your hand on your belly, just above your belly button. Breathe in, notice your belly expanding, hold your breath for a few seconds, breathe out.  </a:t>
            </a:r>
          </a:p>
          <a:p>
            <a:endParaRPr lang="en-US" dirty="0"/>
          </a:p>
          <a:p>
            <a:pPr marL="45720" indent="0">
              <a:buNone/>
            </a:pPr>
            <a:r>
              <a:rPr lang="en-US" dirty="0" smtClean="0"/>
              <a:t>  </a:t>
            </a:r>
            <a:endParaRPr lang="en-US" dirty="0"/>
          </a:p>
        </p:txBody>
      </p:sp>
    </p:spTree>
    <p:extLst>
      <p:ext uri="{BB962C8B-B14F-4D97-AF65-F5344CB8AC3E}">
        <p14:creationId xmlns:p14="http://schemas.microsoft.com/office/powerpoint/2010/main" val="3747655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Scans &amp;</a:t>
            </a:r>
            <a:br>
              <a:rPr lang="en-US" dirty="0" smtClean="0"/>
            </a:br>
            <a:r>
              <a:rPr lang="en-US" dirty="0" smtClean="0"/>
              <a:t>Progressive Muscle Relaxation</a:t>
            </a:r>
            <a:endParaRPr lang="en-US" dirty="0"/>
          </a:p>
        </p:txBody>
      </p:sp>
      <p:sp>
        <p:nvSpPr>
          <p:cNvPr id="6" name="Content Placeholder 5"/>
          <p:cNvSpPr>
            <a:spLocks noGrp="1"/>
          </p:cNvSpPr>
          <p:nvPr>
            <p:ph idx="1"/>
          </p:nvPr>
        </p:nvSpPr>
        <p:spPr/>
        <p:txBody>
          <a:bodyPr>
            <a:normAutofit fontScale="92500" lnSpcReduction="10000"/>
          </a:bodyPr>
          <a:lstStyle/>
          <a:p>
            <a:pPr marL="45720" indent="0">
              <a:buNone/>
            </a:pPr>
            <a:r>
              <a:rPr lang="en-US" dirty="0" smtClean="0"/>
              <a:t>Body scans involve noticing the different parts of your body in a slow, quiet manner, and giving yourself the opportunity to be aware of what sensations are occurring.    </a:t>
            </a:r>
          </a:p>
          <a:p>
            <a:pPr marL="45720" indent="0">
              <a:buNone/>
            </a:pPr>
            <a:endParaRPr lang="en-US" dirty="0"/>
          </a:p>
          <a:p>
            <a:pPr marL="0" lvl="0" indent="0">
              <a:lnSpc>
                <a:spcPct val="100000"/>
              </a:lnSpc>
              <a:spcBef>
                <a:spcPts val="0"/>
              </a:spcBef>
              <a:buSzTx/>
              <a:buNone/>
              <a:defRPr/>
            </a:pPr>
            <a:r>
              <a:rPr lang="en-US" dirty="0" smtClean="0"/>
              <a:t>Progressive muscle relaxation involves tensing and loosening different muscle groups throughout your body.  One way is to do this very slowly, one muscle group at a time.  Another is to do it quickly, tensing all your muscles (uncooked spaghetti) and then loosening them at once (cooked spaghetti).  </a:t>
            </a:r>
            <a:endParaRPr lang="en-US" dirty="0"/>
          </a:p>
          <a:p>
            <a:endParaRPr lang="en-US" dirty="0"/>
          </a:p>
          <a:p>
            <a:pPr marL="45720" indent="0">
              <a:buNone/>
            </a:pPr>
            <a:r>
              <a:rPr lang="en-US" dirty="0" smtClean="0"/>
              <a:t>  </a:t>
            </a:r>
            <a:endParaRPr lang="en-US" dirty="0"/>
          </a:p>
        </p:txBody>
      </p:sp>
    </p:spTree>
    <p:extLst>
      <p:ext uri="{BB962C8B-B14F-4D97-AF65-F5344CB8AC3E}">
        <p14:creationId xmlns:p14="http://schemas.microsoft.com/office/powerpoint/2010/main" val="3747655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612" y="1772611"/>
            <a:ext cx="2743201" cy="2322178"/>
          </a:xfrm>
        </p:spPr>
        <p:txBody>
          <a:bodyPr/>
          <a:lstStyle/>
          <a:p>
            <a:r>
              <a:rPr lang="en-US" dirty="0" smtClean="0"/>
              <a:t>Using Your Senses- step into the photo </a:t>
            </a:r>
            <a:endParaRPr lang="en-US" dirty="0"/>
          </a:p>
        </p:txBody>
      </p:sp>
      <p:sp>
        <p:nvSpPr>
          <p:cNvPr id="4" name="Text Placeholder 3"/>
          <p:cNvSpPr>
            <a:spLocks noGrp="1"/>
          </p:cNvSpPr>
          <p:nvPr>
            <p:ph type="body" sz="half" idx="2"/>
          </p:nvPr>
        </p:nvSpPr>
        <p:spPr>
          <a:xfrm>
            <a:off x="8837611" y="4282741"/>
            <a:ext cx="2743202" cy="1491042"/>
          </a:xfrm>
        </p:spPr>
        <p:txBody>
          <a:bodyPr/>
          <a:lstStyle/>
          <a:p>
            <a:r>
              <a:rPr lang="en-US" dirty="0" smtClean="0"/>
              <a:t>What do you see? </a:t>
            </a:r>
          </a:p>
          <a:p>
            <a:r>
              <a:rPr lang="en-US" dirty="0" smtClean="0"/>
              <a:t>What would you smell?</a:t>
            </a:r>
          </a:p>
          <a:p>
            <a:r>
              <a:rPr lang="en-US" dirty="0" smtClean="0"/>
              <a:t>What could you touch?  How would that feel?</a:t>
            </a:r>
          </a:p>
          <a:p>
            <a:r>
              <a:rPr lang="en-US" dirty="0" smtClean="0"/>
              <a:t>What would you hear?</a:t>
            </a:r>
          </a:p>
          <a:p>
            <a:endParaRPr lang="en-US" dirty="0" smtClean="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82" y="699298"/>
            <a:ext cx="7567168" cy="5675376"/>
          </a:xfrm>
          <a:prstGeom prst="rect">
            <a:avLst/>
          </a:prstGeom>
        </p:spPr>
      </p:pic>
    </p:spTree>
    <p:extLst>
      <p:ext uri="{BB962C8B-B14F-4D97-AF65-F5344CB8AC3E}">
        <p14:creationId xmlns:p14="http://schemas.microsoft.com/office/powerpoint/2010/main" val="3725350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talking about?</a:t>
            </a:r>
            <a:endParaRPr lang="en-US" dirty="0"/>
          </a:p>
        </p:txBody>
      </p:sp>
      <p:sp>
        <p:nvSpPr>
          <p:cNvPr id="3" name="Content Placeholder 2"/>
          <p:cNvSpPr>
            <a:spLocks noGrp="1"/>
          </p:cNvSpPr>
          <p:nvPr>
            <p:ph idx="1"/>
          </p:nvPr>
        </p:nvSpPr>
        <p:spPr>
          <a:xfrm>
            <a:off x="2208212" y="1600200"/>
            <a:ext cx="9678987" cy="3585754"/>
          </a:xfrm>
        </p:spPr>
        <p:txBody>
          <a:bodyPr>
            <a:normAutofit/>
          </a:bodyPr>
          <a:lstStyle/>
          <a:p>
            <a:pPr marL="45720" indent="0">
              <a:buNone/>
            </a:pPr>
            <a:r>
              <a:rPr lang="en-US" dirty="0" smtClean="0"/>
              <a:t>Have </a:t>
            </a:r>
            <a:r>
              <a:rPr lang="en-US" dirty="0"/>
              <a:t>you ever wondered if there’s a difference between fear, worry, and anxiety?  Or why your kids may ask the same question or type of question over and over?  What about why they may seemingly appear fine but then suddenly they’re irritable, clingy, tearful, or don’t feel well?  </a:t>
            </a:r>
          </a:p>
          <a:p>
            <a:pPr marL="45720" indent="0">
              <a:buNone/>
            </a:pPr>
            <a:r>
              <a:rPr lang="en-US" dirty="0" smtClean="0"/>
              <a:t>We have some answers for you!  There is a difference between fear, worry, and anxiety and children are often worried and anxious but don’t have the words to tell us. Our goal is to provide you with information on the differences between anxiety, worry, and fear; help you identify when your kids might be experiencing worry, and some tips and resources on how to help.  </a:t>
            </a:r>
            <a:endParaRPr lang="en-US" dirty="0"/>
          </a:p>
        </p:txBody>
      </p:sp>
    </p:spTree>
    <p:extLst>
      <p:ext uri="{BB962C8B-B14F-4D97-AF65-F5344CB8AC3E}">
        <p14:creationId xmlns:p14="http://schemas.microsoft.com/office/powerpoint/2010/main" val="2830252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612" y="3461657"/>
            <a:ext cx="2743201" cy="1137998"/>
          </a:xfrm>
        </p:spPr>
        <p:txBody>
          <a:bodyPr/>
          <a:lstStyle/>
          <a:p>
            <a:r>
              <a:rPr lang="en-US" dirty="0" smtClean="0"/>
              <a:t>Calm Bottle</a:t>
            </a:r>
            <a:endParaRPr lang="en-US" dirty="0"/>
          </a:p>
        </p:txBody>
      </p:sp>
      <p:sp>
        <p:nvSpPr>
          <p:cNvPr id="4" name="Text Placeholder 3"/>
          <p:cNvSpPr>
            <a:spLocks noGrp="1"/>
          </p:cNvSpPr>
          <p:nvPr>
            <p:ph type="body" sz="half" idx="2"/>
          </p:nvPr>
        </p:nvSpPr>
        <p:spPr>
          <a:xfrm>
            <a:off x="8837612" y="4583187"/>
            <a:ext cx="2743202" cy="1151407"/>
          </a:xfrm>
        </p:spPr>
        <p:txBody>
          <a:bodyPr/>
          <a:lstStyle/>
          <a:p>
            <a:r>
              <a:rPr lang="en-US" dirty="0" smtClean="0"/>
              <a:t>Bottle</a:t>
            </a:r>
          </a:p>
          <a:p>
            <a:r>
              <a:rPr lang="en-US" dirty="0" smtClean="0"/>
              <a:t>Water</a:t>
            </a:r>
          </a:p>
          <a:p>
            <a:r>
              <a:rPr lang="en-US" dirty="0" smtClean="0"/>
              <a:t>Glitter</a:t>
            </a:r>
          </a:p>
          <a:p>
            <a:endParaRPr lang="en-US" dirty="0"/>
          </a:p>
        </p:txBody>
      </p:sp>
      <p:sp>
        <p:nvSpPr>
          <p:cNvPr id="6" name="Content Placeholder 5"/>
          <p:cNvSpPr>
            <a:spLocks noGrp="1"/>
          </p:cNvSpPr>
          <p:nvPr>
            <p:ph idx="1"/>
          </p:nvPr>
        </p:nvSpPr>
        <p:spPr>
          <a:xfrm>
            <a:off x="1293813" y="533400"/>
            <a:ext cx="6138953" cy="4800600"/>
          </a:xfrm>
        </p:spPr>
        <p:txBody>
          <a:bodyPr>
            <a:normAutofit fontScale="25000" lnSpcReduction="20000"/>
          </a:bodyPr>
          <a:lstStyle/>
          <a:p>
            <a:pPr marL="45720" indent="0">
              <a:buNone/>
            </a:pPr>
            <a:r>
              <a:rPr lang="en-US" sz="8000" dirty="0" smtClean="0"/>
              <a:t>Use a clear water bottle with the labels removed (a small jar works as well)</a:t>
            </a:r>
          </a:p>
          <a:p>
            <a:pPr marL="45720" indent="0">
              <a:buNone/>
            </a:pPr>
            <a:r>
              <a:rPr lang="en-US" sz="8000" dirty="0" smtClean="0"/>
              <a:t>Fill the bottle or jar up with water</a:t>
            </a:r>
          </a:p>
          <a:p>
            <a:pPr marL="45720" indent="0">
              <a:buNone/>
            </a:pPr>
            <a:r>
              <a:rPr lang="en-US" sz="8000" dirty="0" smtClean="0"/>
              <a:t>Begin with 1 tsp of glitter; add more if/as needed</a:t>
            </a:r>
          </a:p>
          <a:p>
            <a:pPr marL="45720" indent="0">
              <a:buNone/>
            </a:pPr>
            <a:r>
              <a:rPr lang="en-US" sz="8000" dirty="0" smtClean="0"/>
              <a:t>Make sure the lid is on tightly!</a:t>
            </a:r>
          </a:p>
          <a:p>
            <a:pPr marL="45720" indent="0">
              <a:buNone/>
            </a:pPr>
            <a:r>
              <a:rPr lang="en-US" sz="8000" dirty="0" smtClean="0"/>
              <a:t>Shake the bottle and watch what happens as the glitter moves around.  What can you see?</a:t>
            </a:r>
          </a:p>
          <a:p>
            <a:pPr marL="45720" indent="0">
              <a:buNone/>
            </a:pPr>
            <a:r>
              <a:rPr lang="en-US" sz="8000" dirty="0" smtClean="0"/>
              <a:t>The more anxious you are, the more your mind and body are like the shaken bottle – glitter swirling everywhere making it hard to see</a:t>
            </a:r>
          </a:p>
          <a:p>
            <a:pPr marL="45720" indent="0">
              <a:buNone/>
            </a:pPr>
            <a:r>
              <a:rPr lang="en-US" sz="8000" dirty="0" smtClean="0"/>
              <a:t>Practice your mindful breathing while watching the glitter settle.  Notice your mind and body settling in the same way.</a:t>
            </a:r>
          </a:p>
          <a:p>
            <a:pPr marL="45720" indent="0">
              <a:buNone/>
            </a:pPr>
            <a:endParaRPr lang="en-US" sz="6400" dirty="0" smtClean="0"/>
          </a:p>
          <a:p>
            <a:pPr marL="45720" indent="0">
              <a:buNone/>
            </a:pPr>
            <a:endParaRPr lang="en-US" dirty="0" smtClean="0"/>
          </a:p>
          <a:p>
            <a:pPr marL="45720" indent="0">
              <a:buNone/>
            </a:pPr>
            <a:endParaRPr lang="en-US" dirty="0" smtClean="0"/>
          </a:p>
          <a:p>
            <a:pPr marL="45720" indent="0">
              <a:buNone/>
            </a:pPr>
            <a:endParaRPr lang="en-US" dirty="0"/>
          </a:p>
          <a:p>
            <a:endParaRPr lang="en-US" dirty="0"/>
          </a:p>
          <a:p>
            <a:pPr marL="45720" indent="0">
              <a:buNone/>
            </a:pPr>
            <a:r>
              <a:rPr lang="en-US" dirty="0" smtClean="0"/>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8215" y="533400"/>
            <a:ext cx="2068881" cy="2884714"/>
          </a:xfrm>
          <a:prstGeom prst="rect">
            <a:avLst/>
          </a:prstGeom>
        </p:spPr>
      </p:pic>
    </p:spTree>
    <p:extLst>
      <p:ext uri="{BB962C8B-B14F-4D97-AF65-F5344CB8AC3E}">
        <p14:creationId xmlns:p14="http://schemas.microsoft.com/office/powerpoint/2010/main" val="29285931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7612" y="1772611"/>
            <a:ext cx="2743201" cy="2322178"/>
          </a:xfrm>
        </p:spPr>
        <p:txBody>
          <a:bodyPr/>
          <a:lstStyle/>
          <a:p>
            <a:r>
              <a:rPr lang="en-US" dirty="0" smtClean="0"/>
              <a:t>Body Awareness</a:t>
            </a:r>
            <a:endParaRPr lang="en-US" dirty="0"/>
          </a:p>
        </p:txBody>
      </p:sp>
      <p:sp>
        <p:nvSpPr>
          <p:cNvPr id="4" name="Text Placeholder 3"/>
          <p:cNvSpPr>
            <a:spLocks noGrp="1"/>
          </p:cNvSpPr>
          <p:nvPr>
            <p:ph type="body" sz="half" idx="2"/>
          </p:nvPr>
        </p:nvSpPr>
        <p:spPr>
          <a:xfrm>
            <a:off x="8837611" y="4282741"/>
            <a:ext cx="2743202" cy="1491042"/>
          </a:xfrm>
        </p:spPr>
        <p:txBody>
          <a:bodyPr/>
          <a:lstStyle/>
          <a:p>
            <a:r>
              <a:rPr lang="en-US" dirty="0" smtClean="0"/>
              <a:t>Use markers/crayons to identify different feelings.</a:t>
            </a:r>
          </a:p>
          <a:p>
            <a:r>
              <a:rPr lang="en-US" dirty="0" smtClean="0"/>
              <a:t>Where do you feel those in your body?</a:t>
            </a:r>
          </a:p>
          <a:p>
            <a:endParaRPr lang="en-US" dirty="0" smtClean="0"/>
          </a:p>
          <a:p>
            <a:endParaRPr lang="en-US" dirty="0"/>
          </a:p>
        </p:txBody>
      </p:sp>
      <p:pic>
        <p:nvPicPr>
          <p:cNvPr id="6" name="Picture 5" descr="decorate a &quot;&lt;b&gt;paper doll&lt;/b&gt;&quot; of"/>
          <p:cNvPicPr/>
          <p:nvPr/>
        </p:nvPicPr>
        <p:blipFill>
          <a:blip r:embed="rId4" cstate="print"/>
          <a:srcRect/>
          <a:stretch>
            <a:fillRect/>
          </a:stretch>
        </p:blipFill>
        <p:spPr bwMode="auto">
          <a:xfrm>
            <a:off x="1064526" y="644916"/>
            <a:ext cx="3865004" cy="5181860"/>
          </a:xfrm>
          <a:prstGeom prst="rect">
            <a:avLst/>
          </a:prstGeom>
          <a:noFill/>
          <a:ln w="9525">
            <a:noFill/>
            <a:miter lim="800000"/>
            <a:headEnd/>
            <a:tailEnd/>
          </a:ln>
        </p:spPr>
      </p:pic>
      <p:graphicFrame>
        <p:nvGraphicFramePr>
          <p:cNvPr id="3" name="Object 2"/>
          <p:cNvGraphicFramePr>
            <a:graphicFrameLocks noChangeAspect="1"/>
          </p:cNvGraphicFramePr>
          <p:nvPr>
            <p:extLst>
              <p:ext uri="{D42A27DB-BD31-4B8C-83A1-F6EECF244321}">
                <p14:modId xmlns:p14="http://schemas.microsoft.com/office/powerpoint/2010/main" val="4045633403"/>
              </p:ext>
            </p:extLst>
          </p:nvPr>
        </p:nvGraphicFramePr>
        <p:xfrm>
          <a:off x="5151449" y="644916"/>
          <a:ext cx="2973677" cy="3884102"/>
        </p:xfrm>
        <a:graphic>
          <a:graphicData uri="http://schemas.openxmlformats.org/presentationml/2006/ole">
            <mc:AlternateContent xmlns:mc="http://schemas.openxmlformats.org/markup-compatibility/2006">
              <mc:Choice xmlns:v="urn:schemas-microsoft-com:vml" Requires="v">
                <p:oleObj spid="_x0000_s8209" name="Acrobat Document" r:id="rId5" imgW="5527800" imgH="7220160" progId="">
                  <p:embed/>
                </p:oleObj>
              </mc:Choice>
              <mc:Fallback>
                <p:oleObj name="Acrobat Document" r:id="rId5" imgW="5527800" imgH="7220160" progId="">
                  <p:embed/>
                  <p:pic>
                    <p:nvPicPr>
                      <p:cNvPr id="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1449" y="644916"/>
                        <a:ext cx="2973677" cy="38841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8017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Tools – Changing Unhelpful Thoughts </a:t>
            </a:r>
            <a:endParaRPr lang="en-US" dirty="0"/>
          </a:p>
        </p:txBody>
      </p:sp>
      <p:sp>
        <p:nvSpPr>
          <p:cNvPr id="3" name="Content Placeholder 2"/>
          <p:cNvSpPr>
            <a:spLocks noGrp="1"/>
          </p:cNvSpPr>
          <p:nvPr>
            <p:ph sz="half" idx="1"/>
          </p:nvPr>
        </p:nvSpPr>
        <p:spPr>
          <a:xfrm>
            <a:off x="2064522" y="1600200"/>
            <a:ext cx="4572000" cy="2854234"/>
          </a:xfrm>
        </p:spPr>
        <p:txBody>
          <a:bodyPr/>
          <a:lstStyle/>
          <a:p>
            <a:pPr marL="45720" indent="0">
              <a:buNone/>
            </a:pPr>
            <a:endParaRPr lang="en-US" dirty="0" smtClean="0"/>
          </a:p>
          <a:p>
            <a:pPr marL="45720" indent="0">
              <a:buNone/>
            </a:pPr>
            <a:r>
              <a:rPr lang="en-US" dirty="0" smtClean="0"/>
              <a:t>Thought</a:t>
            </a:r>
            <a:r>
              <a:rPr lang="en-US" dirty="0"/>
              <a:t>:  My friend hasn’t talked to me; she must be mad at me.</a:t>
            </a:r>
          </a:p>
          <a:p>
            <a:pPr marL="45720" indent="0">
              <a:buNone/>
            </a:pPr>
            <a:r>
              <a:rPr lang="en-US" dirty="0"/>
              <a:t>Feeling:  Sad, anxious, hurt</a:t>
            </a:r>
          </a:p>
          <a:p>
            <a:pPr marL="45720" indent="0">
              <a:buNone/>
            </a:pPr>
            <a:r>
              <a:rPr lang="en-US" dirty="0"/>
              <a:t>Behavior:  I ignored my friend.</a:t>
            </a:r>
          </a:p>
        </p:txBody>
      </p:sp>
      <p:sp>
        <p:nvSpPr>
          <p:cNvPr id="4" name="Content Placeholder 3"/>
          <p:cNvSpPr>
            <a:spLocks noGrp="1"/>
          </p:cNvSpPr>
          <p:nvPr>
            <p:ph sz="half" idx="2"/>
          </p:nvPr>
        </p:nvSpPr>
        <p:spPr>
          <a:xfrm>
            <a:off x="6780213" y="1600200"/>
            <a:ext cx="4572000" cy="4114800"/>
          </a:xfrm>
        </p:spPr>
        <p:txBody>
          <a:bodyPr/>
          <a:lstStyle/>
          <a:p>
            <a:pPr marL="45720" indent="0">
              <a:buNone/>
            </a:pPr>
            <a:endParaRPr lang="en-US" i="1" dirty="0" smtClean="0"/>
          </a:p>
          <a:p>
            <a:pPr marL="45720" indent="0">
              <a:buNone/>
            </a:pPr>
            <a:r>
              <a:rPr lang="en-US" dirty="0" smtClean="0"/>
              <a:t>New </a:t>
            </a:r>
            <a:r>
              <a:rPr lang="en-US" dirty="0"/>
              <a:t>Thought:</a:t>
            </a:r>
            <a:r>
              <a:rPr lang="en-US" i="1" dirty="0"/>
              <a:t>  My friend might not be mad at me.  She might be upset about something else or she might be busy. </a:t>
            </a:r>
            <a:endParaRPr lang="en-US" dirty="0"/>
          </a:p>
          <a:p>
            <a:pPr marL="45720" indent="0">
              <a:buNone/>
            </a:pPr>
            <a:r>
              <a:rPr lang="en-US" dirty="0"/>
              <a:t>New Feeling: </a:t>
            </a:r>
            <a:r>
              <a:rPr lang="en-US" i="1" dirty="0"/>
              <a:t>Worried about how she is.</a:t>
            </a:r>
          </a:p>
          <a:p>
            <a:pPr marL="45720" indent="0">
              <a:buNone/>
            </a:pPr>
            <a:r>
              <a:rPr lang="en-US" dirty="0"/>
              <a:t>New Behavior: </a:t>
            </a:r>
            <a:r>
              <a:rPr lang="en-US" i="1" dirty="0"/>
              <a:t> Ask if she needs help. </a:t>
            </a:r>
          </a:p>
          <a:p>
            <a:pPr marL="45720" indent="0">
              <a:buNone/>
            </a:pPr>
            <a:endParaRPr lang="en-US" dirty="0"/>
          </a:p>
        </p:txBody>
      </p:sp>
    </p:spTree>
    <p:extLst>
      <p:ext uri="{BB962C8B-B14F-4D97-AF65-F5344CB8AC3E}">
        <p14:creationId xmlns:p14="http://schemas.microsoft.com/office/powerpoint/2010/main" val="2501240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Tools:  Story Telling </a:t>
            </a:r>
            <a:endParaRPr lang="en-US" dirty="0"/>
          </a:p>
        </p:txBody>
      </p:sp>
      <p:sp>
        <p:nvSpPr>
          <p:cNvPr id="10" name="Content Placeholder 9"/>
          <p:cNvSpPr>
            <a:spLocks noGrp="1"/>
          </p:cNvSpPr>
          <p:nvPr>
            <p:ph idx="1"/>
          </p:nvPr>
        </p:nvSpPr>
        <p:spPr>
          <a:xfrm>
            <a:off x="2116183" y="1563687"/>
            <a:ext cx="8615544" cy="4114800"/>
          </a:xfrm>
        </p:spPr>
        <p:txBody>
          <a:bodyPr/>
          <a:lstStyle/>
          <a:p>
            <a:pPr marL="45720" indent="0">
              <a:buNone/>
            </a:pPr>
            <a:r>
              <a:rPr lang="en-US" dirty="0" smtClean="0"/>
              <a:t>Using story telling to reframe worries by changing the ending of the story.</a:t>
            </a:r>
          </a:p>
          <a:p>
            <a:pPr marL="45720" indent="0">
              <a:buNone/>
            </a:pPr>
            <a:r>
              <a:rPr lang="en-US" i="1" dirty="0" smtClean="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4692" y="2468880"/>
            <a:ext cx="4169308" cy="3569970"/>
          </a:xfrm>
          <a:prstGeom prst="rect">
            <a:avLst/>
          </a:prstGeom>
        </p:spPr>
      </p:pic>
    </p:spTree>
    <p:extLst>
      <p:ext uri="{BB962C8B-B14F-4D97-AF65-F5344CB8AC3E}">
        <p14:creationId xmlns:p14="http://schemas.microsoft.com/office/powerpoint/2010/main" val="1290785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Worry Jar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81487" y="1260566"/>
            <a:ext cx="2691765" cy="4114800"/>
          </a:xfrm>
        </p:spPr>
      </p:pic>
      <p:sp>
        <p:nvSpPr>
          <p:cNvPr id="6" name="Text Box 2"/>
          <p:cNvSpPr txBox="1">
            <a:spLocks noChangeArrowheads="1"/>
          </p:cNvSpPr>
          <p:nvPr/>
        </p:nvSpPr>
        <p:spPr bwMode="auto">
          <a:xfrm>
            <a:off x="7801585" y="1505216"/>
            <a:ext cx="1524000" cy="4572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Cheryl’s Worry </a:t>
            </a:r>
            <a:r>
              <a:rPr lang="en-U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397726" y="1867989"/>
            <a:ext cx="3840480" cy="923330"/>
          </a:xfrm>
          <a:prstGeom prst="rect">
            <a:avLst/>
          </a:prstGeom>
          <a:noFill/>
        </p:spPr>
        <p:txBody>
          <a:bodyPr wrap="square" rtlCol="0">
            <a:spAutoFit/>
          </a:bodyPr>
          <a:lstStyle/>
          <a:p>
            <a:r>
              <a:rPr lang="en-US" dirty="0" smtClean="0"/>
              <a:t>Write worries once each day on a slip of paper and leave them in the jar.</a:t>
            </a:r>
            <a:endParaRPr lang="en-US" dirty="0"/>
          </a:p>
        </p:txBody>
      </p:sp>
      <p:sp>
        <p:nvSpPr>
          <p:cNvPr id="3" name="TextBox 2"/>
          <p:cNvSpPr txBox="1"/>
          <p:nvPr/>
        </p:nvSpPr>
        <p:spPr>
          <a:xfrm>
            <a:off x="7352121" y="4733485"/>
            <a:ext cx="2521131" cy="253916"/>
          </a:xfrm>
          <a:prstGeom prst="rect">
            <a:avLst/>
          </a:prstGeom>
          <a:noFill/>
        </p:spPr>
        <p:txBody>
          <a:bodyPr wrap="square" rtlCol="0">
            <a:spAutoFit/>
          </a:bodyPr>
          <a:lstStyle/>
          <a:p>
            <a:r>
              <a:rPr lang="en-US" sz="1050" dirty="0" smtClean="0"/>
              <a:t>I’m worried about passing my test</a:t>
            </a:r>
            <a:endParaRPr lang="en-US" sz="1050" dirty="0"/>
          </a:p>
        </p:txBody>
      </p:sp>
      <p:sp>
        <p:nvSpPr>
          <p:cNvPr id="8" name="TextBox 7"/>
          <p:cNvSpPr txBox="1"/>
          <p:nvPr/>
        </p:nvSpPr>
        <p:spPr>
          <a:xfrm>
            <a:off x="7641271" y="3357365"/>
            <a:ext cx="2521131" cy="253916"/>
          </a:xfrm>
          <a:prstGeom prst="rect">
            <a:avLst/>
          </a:prstGeom>
          <a:noFill/>
        </p:spPr>
        <p:txBody>
          <a:bodyPr wrap="square" rtlCol="0">
            <a:spAutoFit/>
          </a:bodyPr>
          <a:lstStyle/>
          <a:p>
            <a:r>
              <a:rPr lang="en-US" sz="1050" dirty="0" smtClean="0"/>
              <a:t>Will there be a storm?  </a:t>
            </a:r>
            <a:endParaRPr lang="en-US" sz="1050" dirty="0"/>
          </a:p>
        </p:txBody>
      </p:sp>
      <p:sp>
        <p:nvSpPr>
          <p:cNvPr id="9" name="TextBox 8"/>
          <p:cNvSpPr txBox="1"/>
          <p:nvPr/>
        </p:nvSpPr>
        <p:spPr>
          <a:xfrm>
            <a:off x="7352121" y="4402376"/>
            <a:ext cx="2521131" cy="253916"/>
          </a:xfrm>
          <a:prstGeom prst="rect">
            <a:avLst/>
          </a:prstGeom>
          <a:noFill/>
        </p:spPr>
        <p:txBody>
          <a:bodyPr wrap="square" rtlCol="0">
            <a:spAutoFit/>
          </a:bodyPr>
          <a:lstStyle/>
          <a:p>
            <a:r>
              <a:rPr lang="en-US" sz="1050" dirty="0" smtClean="0"/>
              <a:t>I’m worried about the coronavirus.</a:t>
            </a:r>
            <a:endParaRPr lang="en-US" sz="1050" dirty="0"/>
          </a:p>
        </p:txBody>
      </p:sp>
      <p:sp>
        <p:nvSpPr>
          <p:cNvPr id="10" name="TextBox 9"/>
          <p:cNvSpPr txBox="1"/>
          <p:nvPr/>
        </p:nvSpPr>
        <p:spPr>
          <a:xfrm>
            <a:off x="7482749" y="4106044"/>
            <a:ext cx="2521131" cy="253916"/>
          </a:xfrm>
          <a:prstGeom prst="rect">
            <a:avLst/>
          </a:prstGeom>
          <a:noFill/>
        </p:spPr>
        <p:txBody>
          <a:bodyPr wrap="square" rtlCol="0">
            <a:spAutoFit/>
          </a:bodyPr>
          <a:lstStyle/>
          <a:p>
            <a:r>
              <a:rPr lang="en-US" sz="1050" dirty="0" smtClean="0"/>
              <a:t>I’m worried my mom will die</a:t>
            </a:r>
            <a:endParaRPr lang="en-US" sz="1050" dirty="0"/>
          </a:p>
        </p:txBody>
      </p:sp>
      <p:sp>
        <p:nvSpPr>
          <p:cNvPr id="11" name="TextBox 10"/>
          <p:cNvSpPr txBox="1"/>
          <p:nvPr/>
        </p:nvSpPr>
        <p:spPr>
          <a:xfrm>
            <a:off x="7417435" y="3705702"/>
            <a:ext cx="2521131" cy="253916"/>
          </a:xfrm>
          <a:prstGeom prst="rect">
            <a:avLst/>
          </a:prstGeom>
          <a:noFill/>
        </p:spPr>
        <p:txBody>
          <a:bodyPr wrap="square" rtlCol="0">
            <a:spAutoFit/>
          </a:bodyPr>
          <a:lstStyle/>
          <a:p>
            <a:r>
              <a:rPr lang="en-US" sz="1050" dirty="0" smtClean="0"/>
              <a:t>I’m worried I’ll get into trouble</a:t>
            </a:r>
            <a:endParaRPr lang="en-US" sz="1050" dirty="0"/>
          </a:p>
        </p:txBody>
      </p:sp>
      <p:sp>
        <p:nvSpPr>
          <p:cNvPr id="12" name="TextBox 11"/>
          <p:cNvSpPr txBox="1"/>
          <p:nvPr/>
        </p:nvSpPr>
        <p:spPr>
          <a:xfrm>
            <a:off x="7352120" y="3009678"/>
            <a:ext cx="2521131" cy="253916"/>
          </a:xfrm>
          <a:prstGeom prst="rect">
            <a:avLst/>
          </a:prstGeom>
          <a:noFill/>
        </p:spPr>
        <p:txBody>
          <a:bodyPr wrap="square" rtlCol="0">
            <a:spAutoFit/>
          </a:bodyPr>
          <a:lstStyle/>
          <a:p>
            <a:r>
              <a:rPr lang="en-US" sz="1050" dirty="0" smtClean="0"/>
              <a:t>I’m worried about going to college</a:t>
            </a:r>
            <a:endParaRPr lang="en-US" sz="1050" dirty="0"/>
          </a:p>
        </p:txBody>
      </p:sp>
      <p:sp>
        <p:nvSpPr>
          <p:cNvPr id="13" name="TextBox 12"/>
          <p:cNvSpPr txBox="1"/>
          <p:nvPr/>
        </p:nvSpPr>
        <p:spPr>
          <a:xfrm>
            <a:off x="7690349" y="2764386"/>
            <a:ext cx="2521131" cy="253916"/>
          </a:xfrm>
          <a:prstGeom prst="rect">
            <a:avLst/>
          </a:prstGeom>
          <a:noFill/>
        </p:spPr>
        <p:txBody>
          <a:bodyPr wrap="square" rtlCol="0">
            <a:spAutoFit/>
          </a:bodyPr>
          <a:lstStyle/>
          <a:p>
            <a:r>
              <a:rPr lang="en-US" sz="1050" dirty="0" smtClean="0"/>
              <a:t>I’m scared of the dark</a:t>
            </a:r>
            <a:endParaRPr lang="en-US" sz="1050" dirty="0"/>
          </a:p>
        </p:txBody>
      </p:sp>
      <p:sp>
        <p:nvSpPr>
          <p:cNvPr id="14" name="TextBox 13"/>
          <p:cNvSpPr txBox="1"/>
          <p:nvPr/>
        </p:nvSpPr>
        <p:spPr>
          <a:xfrm>
            <a:off x="7521235" y="2425323"/>
            <a:ext cx="2521131" cy="415498"/>
          </a:xfrm>
          <a:prstGeom prst="rect">
            <a:avLst/>
          </a:prstGeom>
          <a:noFill/>
        </p:spPr>
        <p:txBody>
          <a:bodyPr wrap="square" rtlCol="0">
            <a:spAutoFit/>
          </a:bodyPr>
          <a:lstStyle/>
          <a:p>
            <a:r>
              <a:rPr lang="en-US" sz="1050" dirty="0" smtClean="0"/>
              <a:t>I’m scared something bad will happen</a:t>
            </a:r>
            <a:endParaRPr lang="en-US" sz="1050" dirty="0"/>
          </a:p>
        </p:txBody>
      </p:sp>
    </p:spTree>
    <p:extLst>
      <p:ext uri="{BB962C8B-B14F-4D97-AF65-F5344CB8AC3E}">
        <p14:creationId xmlns:p14="http://schemas.microsoft.com/office/powerpoint/2010/main" val="2117506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Tools: Diffusion </a:t>
            </a:r>
            <a:endParaRPr lang="en-US" dirty="0"/>
          </a:p>
        </p:txBody>
      </p:sp>
      <p:sp>
        <p:nvSpPr>
          <p:cNvPr id="10" name="Content Placeholder 9"/>
          <p:cNvSpPr>
            <a:spLocks noGrp="1"/>
          </p:cNvSpPr>
          <p:nvPr>
            <p:ph idx="1"/>
          </p:nvPr>
        </p:nvSpPr>
        <p:spPr>
          <a:xfrm>
            <a:off x="2116183" y="1563687"/>
            <a:ext cx="8615544" cy="4114800"/>
          </a:xfrm>
        </p:spPr>
        <p:txBody>
          <a:bodyPr/>
          <a:lstStyle/>
          <a:p>
            <a:pPr marL="45720" indent="0">
              <a:buNone/>
            </a:pPr>
            <a:r>
              <a:rPr lang="en-US" dirty="0"/>
              <a:t>Create a worry monster, draw it, name it, and use it to differentiate the worry monster’s thoughts from your kids thoughts.  </a:t>
            </a:r>
          </a:p>
          <a:p>
            <a:pPr marL="45720" indent="0">
              <a:buNone/>
            </a:pPr>
            <a:r>
              <a:rPr lang="en-US" dirty="0" smtClean="0"/>
              <a:t>We all need a our anxiety monster.  It helps to keep us safe by looking across the street, studying a little harder for our test, and running a little faster when we need to.  It’s when we overfeed our monster that we have problems.  </a:t>
            </a:r>
          </a:p>
          <a:p>
            <a:pPr marL="45720" indent="0">
              <a:buNone/>
            </a:pPr>
            <a:r>
              <a:rPr lang="en-US" i="1" dirty="0" smtClean="0"/>
              <a:t>	</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519749" y="3758247"/>
            <a:ext cx="2468880" cy="2289856"/>
          </a:xfrm>
          <a:prstGeom prst="rect">
            <a:avLst/>
          </a:prstGeom>
        </p:spPr>
      </p:pic>
    </p:spTree>
    <p:extLst>
      <p:ext uri="{BB962C8B-B14F-4D97-AF65-F5344CB8AC3E}">
        <p14:creationId xmlns:p14="http://schemas.microsoft.com/office/powerpoint/2010/main" val="2195138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Tools: </a:t>
            </a:r>
            <a:r>
              <a:rPr lang="en-US" dirty="0" err="1" smtClean="0"/>
              <a:t>Vergence</a:t>
            </a:r>
            <a:r>
              <a:rPr lang="en-US" dirty="0" smtClean="0"/>
              <a:t> </a:t>
            </a:r>
            <a:endParaRPr lang="en-US" dirty="0"/>
          </a:p>
        </p:txBody>
      </p:sp>
      <p:sp>
        <p:nvSpPr>
          <p:cNvPr id="3" name="Content Placeholder 2"/>
          <p:cNvSpPr>
            <a:spLocks noGrp="1"/>
          </p:cNvSpPr>
          <p:nvPr>
            <p:ph idx="1"/>
          </p:nvPr>
        </p:nvSpPr>
        <p:spPr/>
        <p:txBody>
          <a:bodyPr/>
          <a:lstStyle/>
          <a:p>
            <a:pPr marL="45720" indent="0">
              <a:buNone/>
            </a:pPr>
            <a:r>
              <a:rPr lang="en-US" dirty="0" smtClean="0"/>
              <a:t>Hold a pen or some other object about 6 inches from your face.  Move your eyes from the pen to a spot in the distance behind the pen.  Move back and forth quickly between the two every 3-10 seconds.  This serves to activate the parasympathetic nervous system and slows down the anxious response.  </a:t>
            </a:r>
            <a:endParaRPr lang="en-US" dirty="0"/>
          </a:p>
          <a:p>
            <a:pPr marL="4572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063" y="3346268"/>
            <a:ext cx="6122126" cy="3061063"/>
          </a:xfrm>
          <a:prstGeom prst="rect">
            <a:avLst/>
          </a:prstGeom>
        </p:spPr>
      </p:pic>
    </p:spTree>
    <p:extLst>
      <p:ext uri="{BB962C8B-B14F-4D97-AF65-F5344CB8AC3E}">
        <p14:creationId xmlns:p14="http://schemas.microsoft.com/office/powerpoint/2010/main" val="1331328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Tools: Resource </a:t>
            </a:r>
            <a:r>
              <a:rPr lang="en-US" dirty="0" err="1" smtClean="0"/>
              <a:t>Gazespotting</a:t>
            </a:r>
            <a:r>
              <a:rPr lang="en-US" dirty="0" smtClean="0"/>
              <a:t> </a:t>
            </a:r>
            <a:endParaRPr lang="en-US" dirty="0"/>
          </a:p>
        </p:txBody>
      </p:sp>
      <p:sp>
        <p:nvSpPr>
          <p:cNvPr id="3" name="Content Placeholder 2"/>
          <p:cNvSpPr>
            <a:spLocks noGrp="1"/>
          </p:cNvSpPr>
          <p:nvPr>
            <p:ph idx="1"/>
          </p:nvPr>
        </p:nvSpPr>
        <p:spPr/>
        <p:txBody>
          <a:bodyPr/>
          <a:lstStyle/>
          <a:p>
            <a:pPr marL="45720" indent="0">
              <a:buNone/>
            </a:pPr>
            <a:r>
              <a:rPr lang="en-US" dirty="0" smtClean="0"/>
              <a:t>Where you look affects how you feel.  Our eyes are taking in information all the time and orienting us in time and space. There’s one track from our occipital nerve to the deep part of our brain – the </a:t>
            </a:r>
            <a:r>
              <a:rPr lang="en-US" dirty="0" err="1" smtClean="0"/>
              <a:t>thalmus</a:t>
            </a:r>
            <a:r>
              <a:rPr lang="en-US" dirty="0"/>
              <a:t> </a:t>
            </a:r>
            <a:r>
              <a:rPr lang="en-US" dirty="0" smtClean="0"/>
              <a:t>– which signals the amygdala to turn down the flight/flight/freeze response.   </a:t>
            </a:r>
          </a:p>
          <a:p>
            <a:pPr marL="45720" indent="0">
              <a:buNone/>
            </a:pPr>
            <a:r>
              <a:rPr lang="en-US" dirty="0" smtClean="0"/>
              <a:t>Find a quieter, calmer place in your body.</a:t>
            </a:r>
          </a:p>
          <a:p>
            <a:pPr marL="45720" indent="0">
              <a:buNone/>
            </a:pPr>
            <a:r>
              <a:rPr lang="en-US" dirty="0" smtClean="0"/>
              <a:t>Look left, right, center.</a:t>
            </a:r>
          </a:p>
          <a:p>
            <a:pPr marL="45720" indent="0">
              <a:buNone/>
            </a:pPr>
            <a:r>
              <a:rPr lang="en-US" dirty="0" smtClean="0"/>
              <a:t>Track up, down.</a:t>
            </a:r>
          </a:p>
          <a:p>
            <a:pPr marL="45720" indent="0">
              <a:buNone/>
            </a:pPr>
            <a:r>
              <a:rPr lang="en-US" dirty="0" smtClean="0"/>
              <a:t>Continue gazing in the spot that increases the                          quieter</a:t>
            </a:r>
            <a:r>
              <a:rPr lang="en-US" dirty="0"/>
              <a:t>, calmer </a:t>
            </a:r>
            <a:r>
              <a:rPr lang="en-US" dirty="0" smtClean="0"/>
              <a:t>feeling while noticing that quieter, calmer place in                                                  your body.</a:t>
            </a:r>
            <a:endParaRPr lang="en-US" dirty="0"/>
          </a:p>
          <a:p>
            <a:pPr marL="45720" indent="0">
              <a:buNone/>
            </a:pPr>
            <a:endParaRPr lang="en-US" dirty="0" smtClean="0"/>
          </a:p>
          <a:p>
            <a:pPr marL="45720" indent="0">
              <a:buNone/>
            </a:pPr>
            <a:endParaRPr lang="en-US" dirty="0"/>
          </a:p>
        </p:txBody>
      </p:sp>
      <p:pic>
        <p:nvPicPr>
          <p:cNvPr id="7" name="Content Placeholder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993226" y="3657600"/>
            <a:ext cx="3195701" cy="2155371"/>
          </a:xfrm>
          <a:prstGeom prst="rect">
            <a:avLst/>
          </a:prstGeom>
        </p:spPr>
      </p:pic>
    </p:spTree>
    <p:extLst>
      <p:ext uri="{BB962C8B-B14F-4D97-AF65-F5344CB8AC3E}">
        <p14:creationId xmlns:p14="http://schemas.microsoft.com/office/powerpoint/2010/main" val="1118258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19</a:t>
            </a:r>
            <a:br>
              <a:rPr lang="en-US" dirty="0" smtClean="0"/>
            </a:br>
            <a:endParaRPr lang="en-US" dirty="0"/>
          </a:p>
        </p:txBody>
      </p:sp>
    </p:spTree>
    <p:extLst>
      <p:ext uri="{BB962C8B-B14F-4D97-AF65-F5344CB8AC3E}">
        <p14:creationId xmlns:p14="http://schemas.microsoft.com/office/powerpoint/2010/main" val="913031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19	</a:t>
            </a:r>
            <a:endParaRPr lang="en-US" dirty="0"/>
          </a:p>
        </p:txBody>
      </p:sp>
      <p:sp>
        <p:nvSpPr>
          <p:cNvPr id="3" name="Content Placeholder 2"/>
          <p:cNvSpPr>
            <a:spLocks noGrp="1"/>
          </p:cNvSpPr>
          <p:nvPr>
            <p:ph idx="1"/>
          </p:nvPr>
        </p:nvSpPr>
        <p:spPr/>
        <p:txBody>
          <a:bodyPr/>
          <a:lstStyle/>
          <a:p>
            <a:pPr marL="45720" indent="0">
              <a:buNone/>
            </a:pPr>
            <a:r>
              <a:rPr lang="en-US" sz="1600" dirty="0" smtClean="0"/>
              <a:t>The National Child Traumatic Stress Network has developed a great handout geared towards supporting children during this time. The important take </a:t>
            </a:r>
            <a:r>
              <a:rPr lang="en-US" sz="1600" dirty="0" err="1" smtClean="0"/>
              <a:t>aways</a:t>
            </a:r>
            <a:r>
              <a:rPr lang="en-US" sz="1600" dirty="0" smtClean="0"/>
              <a:t> include:</a:t>
            </a:r>
          </a:p>
          <a:p>
            <a:r>
              <a:rPr lang="en-US" sz="1600" dirty="0" smtClean="0"/>
              <a:t>Opening a conversation.  There’s a common misperception that </a:t>
            </a:r>
            <a:r>
              <a:rPr lang="en-US" sz="1600" i="1" dirty="0" smtClean="0"/>
              <a:t>not</a:t>
            </a:r>
            <a:r>
              <a:rPr lang="en-US" sz="1600" dirty="0" smtClean="0"/>
              <a:t> talking about it reduces fear and worry but the opposite is true.</a:t>
            </a:r>
          </a:p>
          <a:p>
            <a:r>
              <a:rPr lang="en-US" sz="1600" dirty="0" smtClean="0"/>
              <a:t>Correcting misinformation. This is crucial.  Whether we know it or not our kids are developing their own ideas about what’s happening and these ideas are most often full of incorrect information.</a:t>
            </a:r>
          </a:p>
          <a:p>
            <a:r>
              <a:rPr lang="en-US" sz="1600" dirty="0" smtClean="0"/>
              <a:t>Encouraging questions and answering them directly.</a:t>
            </a:r>
          </a:p>
          <a:p>
            <a:r>
              <a:rPr lang="en-US" sz="1600" dirty="0" smtClean="0"/>
              <a:t>Validate their feelings.</a:t>
            </a:r>
          </a:p>
          <a:p>
            <a:r>
              <a:rPr lang="en-US" sz="1600" dirty="0" smtClean="0"/>
              <a:t>Help kids and teens self-regulate, i.e., mindfulness is great!</a:t>
            </a:r>
          </a:p>
          <a:p>
            <a:r>
              <a:rPr lang="en-US" sz="1600" dirty="0" smtClean="0"/>
              <a:t>Limit media exposure.</a:t>
            </a:r>
          </a:p>
          <a:p>
            <a:endParaRPr lang="en-US" sz="1600" dirty="0" smtClean="0"/>
          </a:p>
          <a:p>
            <a:endParaRPr lang="en-US" dirty="0" smtClean="0"/>
          </a:p>
          <a:p>
            <a:pPr marL="45720" indent="0">
              <a:buNone/>
            </a:pPr>
            <a:endParaRPr lang="en-US" dirty="0"/>
          </a:p>
          <a:p>
            <a:pPr marL="45720" indent="0">
              <a:buNone/>
            </a:pPr>
            <a:endParaRPr lang="en-US" dirty="0"/>
          </a:p>
        </p:txBody>
      </p:sp>
    </p:spTree>
    <p:extLst>
      <p:ext uri="{BB962C8B-B14F-4D97-AF65-F5344CB8AC3E}">
        <p14:creationId xmlns:p14="http://schemas.microsoft.com/office/powerpoint/2010/main" val="2081576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0068" y="302139"/>
            <a:ext cx="9372600" cy="1200416"/>
          </a:xfrm>
        </p:spPr>
        <p:txBody>
          <a:bodyPr/>
          <a:lstStyle/>
          <a:p>
            <a:pPr algn="ctr"/>
            <a:r>
              <a:rPr lang="en-US" dirty="0" smtClean="0"/>
              <a:t>Fear</a:t>
            </a:r>
            <a:endParaRPr lang="en-US" dirty="0"/>
          </a:p>
        </p:txBody>
      </p:sp>
      <p:sp>
        <p:nvSpPr>
          <p:cNvPr id="3" name="Text Placeholder 2"/>
          <p:cNvSpPr>
            <a:spLocks noGrp="1"/>
          </p:cNvSpPr>
          <p:nvPr>
            <p:ph type="body" idx="1"/>
          </p:nvPr>
        </p:nvSpPr>
        <p:spPr/>
        <p:txBody>
          <a:bodyPr/>
          <a:lstStyle/>
          <a:p>
            <a:r>
              <a:rPr lang="en-US" dirty="0" smtClean="0"/>
              <a:t>What is it?</a:t>
            </a:r>
            <a:endParaRPr lang="en-US" dirty="0"/>
          </a:p>
        </p:txBody>
      </p:sp>
      <p:sp>
        <p:nvSpPr>
          <p:cNvPr id="4" name="Content Placeholder 3"/>
          <p:cNvSpPr>
            <a:spLocks noGrp="1"/>
          </p:cNvSpPr>
          <p:nvPr>
            <p:ph sz="half" idx="2"/>
          </p:nvPr>
        </p:nvSpPr>
        <p:spPr>
          <a:xfrm>
            <a:off x="1460068" y="2184441"/>
            <a:ext cx="4572000" cy="3337560"/>
          </a:xfrm>
        </p:spPr>
        <p:txBody>
          <a:bodyPr/>
          <a:lstStyle/>
          <a:p>
            <a:pPr marL="45720" indent="0">
              <a:buNone/>
            </a:pPr>
            <a:r>
              <a:rPr lang="en-US" dirty="0"/>
              <a:t>Fear is about survival. </a:t>
            </a:r>
            <a:r>
              <a:rPr lang="en-US" dirty="0" smtClean="0"/>
              <a:t>It’s instinctive, universal, and </a:t>
            </a:r>
            <a:r>
              <a:rPr lang="en-US" dirty="0"/>
              <a:t>there are common fears we all share.  </a:t>
            </a:r>
          </a:p>
          <a:p>
            <a:pPr marL="45720" indent="0">
              <a:buNone/>
            </a:pPr>
            <a:endParaRPr lang="en-US" dirty="0"/>
          </a:p>
        </p:txBody>
      </p:sp>
      <p:sp>
        <p:nvSpPr>
          <p:cNvPr id="5" name="Text Placeholder 4"/>
          <p:cNvSpPr>
            <a:spLocks noGrp="1"/>
          </p:cNvSpPr>
          <p:nvPr>
            <p:ph type="body" sz="quarter" idx="3"/>
          </p:nvPr>
        </p:nvSpPr>
        <p:spPr/>
        <p:txBody>
          <a:bodyPr/>
          <a:lstStyle/>
          <a:p>
            <a:r>
              <a:rPr lang="en-US" dirty="0" smtClean="0"/>
              <a:t>Common Childhood Fears</a:t>
            </a:r>
            <a:endParaRPr lang="en-US" dirty="0"/>
          </a:p>
        </p:txBody>
      </p:sp>
      <p:sp>
        <p:nvSpPr>
          <p:cNvPr id="6" name="Content Placeholder 5"/>
          <p:cNvSpPr>
            <a:spLocks noGrp="1"/>
          </p:cNvSpPr>
          <p:nvPr>
            <p:ph sz="quarter" idx="4"/>
          </p:nvPr>
        </p:nvSpPr>
        <p:spPr>
          <a:xfrm>
            <a:off x="7008813" y="2299223"/>
            <a:ext cx="4572000" cy="3337560"/>
          </a:xfrm>
        </p:spPr>
        <p:txBody>
          <a:bodyPr>
            <a:normAutofit fontScale="85000" lnSpcReduction="10000"/>
          </a:bodyPr>
          <a:lstStyle/>
          <a:p>
            <a:r>
              <a:rPr lang="en-US" dirty="0"/>
              <a:t>Below 2:  loud noises, strangers, high places, separation anxiety</a:t>
            </a:r>
          </a:p>
          <a:p>
            <a:r>
              <a:rPr lang="en-US" dirty="0"/>
              <a:t>2-3 years:  fear of the dark, fear of small animals</a:t>
            </a:r>
          </a:p>
          <a:p>
            <a:r>
              <a:rPr lang="en-US" dirty="0"/>
              <a:t>5 years:  “mean” people, bodily harm</a:t>
            </a:r>
          </a:p>
          <a:p>
            <a:r>
              <a:rPr lang="en-US" dirty="0"/>
              <a:t>6 years:  weather, supernatural (monsters, ghosts), sleeping alone</a:t>
            </a:r>
          </a:p>
          <a:p>
            <a:r>
              <a:rPr lang="en-US" dirty="0"/>
              <a:t>7-8 years:  fears based on media reports</a:t>
            </a:r>
          </a:p>
          <a:p>
            <a:r>
              <a:rPr lang="en-US" dirty="0"/>
              <a:t>9 years:  school performance, appearance, death</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068" y="3461799"/>
            <a:ext cx="2619562" cy="1305415"/>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6032068" y="4114507"/>
            <a:ext cx="1219200" cy="1170305"/>
          </a:xfrm>
          <a:prstGeom prst="rect">
            <a:avLst/>
          </a:prstGeom>
        </p:spPr>
      </p:pic>
    </p:spTree>
    <p:extLst>
      <p:ext uri="{BB962C8B-B14F-4D97-AF65-F5344CB8AC3E}">
        <p14:creationId xmlns:p14="http://schemas.microsoft.com/office/powerpoint/2010/main" val="3813820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19	</a:t>
            </a:r>
            <a:endParaRPr lang="en-US" dirty="0"/>
          </a:p>
        </p:txBody>
      </p:sp>
      <p:sp>
        <p:nvSpPr>
          <p:cNvPr id="3" name="Content Placeholder 2"/>
          <p:cNvSpPr>
            <a:spLocks noGrp="1"/>
          </p:cNvSpPr>
          <p:nvPr>
            <p:ph idx="1"/>
          </p:nvPr>
        </p:nvSpPr>
        <p:spPr/>
        <p:txBody>
          <a:bodyPr/>
          <a:lstStyle/>
          <a:p>
            <a:r>
              <a:rPr lang="en-US" dirty="0" smtClean="0"/>
              <a:t>Stay connected!</a:t>
            </a:r>
          </a:p>
          <a:p>
            <a:r>
              <a:rPr lang="en-US" dirty="0" smtClean="0"/>
              <a:t>Create routine</a:t>
            </a:r>
          </a:p>
          <a:p>
            <a:r>
              <a:rPr lang="en-US" dirty="0" smtClean="0"/>
              <a:t>Practice self-care</a:t>
            </a:r>
          </a:p>
          <a:p>
            <a:endParaRPr lang="en-US" dirty="0"/>
          </a:p>
          <a:p>
            <a:pPr marL="45720" indent="0">
              <a:buNone/>
            </a:pPr>
            <a:r>
              <a:rPr lang="en-US" dirty="0">
                <a:hlinkClick r:id="rId3"/>
              </a:rPr>
              <a:t>https://</a:t>
            </a:r>
            <a:r>
              <a:rPr lang="en-US" dirty="0" smtClean="0">
                <a:hlinkClick r:id="rId3"/>
              </a:rPr>
              <a:t>www.nctsn.org/sites/default/files/resources/fact-sheet/supportingchildren-covid-factsheet.pdf</a:t>
            </a:r>
            <a:endParaRPr lang="en-US" dirty="0">
              <a:hlinkClick r:id="rId3"/>
            </a:endParaRPr>
          </a:p>
          <a:p>
            <a:pPr marL="45720" indent="0">
              <a:buNone/>
            </a:pPr>
            <a:endParaRPr lang="en-US" dirty="0" smtClean="0">
              <a:hlinkClick r:id="rId3"/>
            </a:endParaRPr>
          </a:p>
          <a:p>
            <a:pPr marL="4572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348" y="573205"/>
            <a:ext cx="3979575" cy="2246651"/>
          </a:xfrm>
          <a:prstGeom prst="rect">
            <a:avLst/>
          </a:prstGeom>
        </p:spPr>
      </p:pic>
    </p:spTree>
    <p:extLst>
      <p:ext uri="{BB962C8B-B14F-4D97-AF65-F5344CB8AC3E}">
        <p14:creationId xmlns:p14="http://schemas.microsoft.com/office/powerpoint/2010/main" val="3352826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and Pictures From Real </a:t>
            </a:r>
            <a:r>
              <a:rPr lang="en-US" dirty="0"/>
              <a:t>Worried Kids </a:t>
            </a:r>
          </a:p>
        </p:txBody>
      </p:sp>
    </p:spTree>
    <p:extLst>
      <p:ext uri="{BB962C8B-B14F-4D97-AF65-F5344CB8AC3E}">
        <p14:creationId xmlns:p14="http://schemas.microsoft.com/office/powerpoint/2010/main" val="876577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I’m anxious about</a:t>
            </a:r>
            <a:endParaRPr lang="en-US" dirty="0"/>
          </a:p>
        </p:txBody>
      </p:sp>
      <p:sp>
        <p:nvSpPr>
          <p:cNvPr id="3" name="Content Placeholder 2"/>
          <p:cNvSpPr>
            <a:spLocks noGrp="1"/>
          </p:cNvSpPr>
          <p:nvPr>
            <p:ph idx="1"/>
          </p:nvPr>
        </p:nvSpPr>
        <p:spPr/>
        <p:txBody>
          <a:bodyPr/>
          <a:lstStyle/>
          <a:p>
            <a:pPr marL="45720" indent="0">
              <a:buNone/>
            </a:pPr>
            <a:r>
              <a:rPr lang="en-US" dirty="0" smtClean="0"/>
              <a:t>“Not being able to see other people like my family members and friends.  Society failing.”</a:t>
            </a:r>
          </a:p>
          <a:p>
            <a:pPr marL="45720" indent="0">
              <a:buNone/>
            </a:pPr>
            <a:endParaRPr lang="en-US" dirty="0" smtClean="0"/>
          </a:p>
          <a:p>
            <a:pPr marL="45720" indent="0">
              <a:buNone/>
            </a:pPr>
            <a:endParaRPr lang="en-US" dirty="0"/>
          </a:p>
        </p:txBody>
      </p:sp>
      <p:pic>
        <p:nvPicPr>
          <p:cNvPr id="4" name="Picture 3"/>
          <p:cNvPicPr>
            <a:picLocks noChangeAspect="1"/>
          </p:cNvPicPr>
          <p:nvPr/>
        </p:nvPicPr>
        <p:blipFill>
          <a:blip r:embed="rId3" cstate="print"/>
          <a:stretch>
            <a:fillRect/>
          </a:stretch>
        </p:blipFill>
        <p:spPr>
          <a:xfrm>
            <a:off x="5067772" y="2181497"/>
            <a:ext cx="3623617" cy="4340198"/>
          </a:xfrm>
          <a:prstGeom prst="rect">
            <a:avLst/>
          </a:prstGeom>
        </p:spPr>
      </p:pic>
    </p:spTree>
    <p:extLst>
      <p:ext uri="{BB962C8B-B14F-4D97-AF65-F5344CB8AC3E}">
        <p14:creationId xmlns:p14="http://schemas.microsoft.com/office/powerpoint/2010/main" val="3197421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I feel anxious?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34567872"/>
              </p:ext>
            </p:extLst>
          </p:nvPr>
        </p:nvGraphicFramePr>
        <p:xfrm>
          <a:off x="4199884" y="1645919"/>
          <a:ext cx="3668945" cy="4794069"/>
        </p:xfrm>
        <a:graphic>
          <a:graphicData uri="http://schemas.openxmlformats.org/presentationml/2006/ole">
            <mc:AlternateContent xmlns:mc="http://schemas.openxmlformats.org/markup-compatibility/2006">
              <mc:Choice xmlns:v="urn:schemas-microsoft-com:vml" Requires="v">
                <p:oleObj spid="_x0000_s5143" name="Acrobat Document" r:id="rId4" imgW="5518800" imgH="7211160" progId="">
                  <p:embed/>
                </p:oleObj>
              </mc:Choice>
              <mc:Fallback>
                <p:oleObj name="Acrobat Document" r:id="rId4" imgW="5518800" imgH="7211160" progId="">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884" y="1645919"/>
                        <a:ext cx="3668945" cy="47940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67606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637800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Anxious am I?</a:t>
            </a:r>
            <a:endParaRPr lang="en-US" dirty="0"/>
          </a:p>
        </p:txBody>
      </p:sp>
      <p:pic>
        <p:nvPicPr>
          <p:cNvPr id="11" name="Picture 10"/>
          <p:cNvPicPr>
            <a:picLocks noChangeAspect="1"/>
          </p:cNvPicPr>
          <p:nvPr/>
        </p:nvPicPr>
        <p:blipFill>
          <a:blip r:embed="rId3" cstate="print"/>
          <a:stretch>
            <a:fillRect/>
          </a:stretch>
        </p:blipFill>
        <p:spPr>
          <a:xfrm>
            <a:off x="4875312" y="1625600"/>
            <a:ext cx="3742168" cy="4859867"/>
          </a:xfrm>
          <a:prstGeom prst="rect">
            <a:avLst/>
          </a:prstGeom>
        </p:spPr>
      </p:pic>
    </p:spTree>
    <p:extLst>
      <p:ext uri="{BB962C8B-B14F-4D97-AF65-F5344CB8AC3E}">
        <p14:creationId xmlns:p14="http://schemas.microsoft.com/office/powerpoint/2010/main" val="2485315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Feeling Soup</a:t>
            </a:r>
            <a:endParaRPr lang="en-US" dirty="0"/>
          </a:p>
        </p:txBody>
      </p:sp>
      <p:pic>
        <p:nvPicPr>
          <p:cNvPr id="4" name="Picture 3"/>
          <p:cNvPicPr>
            <a:picLocks noChangeAspect="1"/>
          </p:cNvPicPr>
          <p:nvPr/>
        </p:nvPicPr>
        <p:blipFill>
          <a:blip r:embed="rId3" cstate="print"/>
          <a:stretch>
            <a:fillRect/>
          </a:stretch>
        </p:blipFill>
        <p:spPr>
          <a:xfrm>
            <a:off x="5143506" y="794199"/>
            <a:ext cx="6437307" cy="4956094"/>
          </a:xfrm>
          <a:prstGeom prst="rect">
            <a:avLst/>
          </a:prstGeom>
        </p:spPr>
      </p:pic>
    </p:spTree>
    <p:extLst>
      <p:ext uri="{BB962C8B-B14F-4D97-AF65-F5344CB8AC3E}">
        <p14:creationId xmlns:p14="http://schemas.microsoft.com/office/powerpoint/2010/main" val="138167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When I’m anxious?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0507236"/>
              </p:ext>
            </p:extLst>
          </p:nvPr>
        </p:nvGraphicFramePr>
        <p:xfrm>
          <a:off x="3998188" y="1505217"/>
          <a:ext cx="4087721" cy="5345360"/>
        </p:xfrm>
        <a:graphic>
          <a:graphicData uri="http://schemas.openxmlformats.org/presentationml/2006/ole">
            <mc:AlternateContent xmlns:mc="http://schemas.openxmlformats.org/markup-compatibility/2006">
              <mc:Choice xmlns:v="urn:schemas-microsoft-com:vml" Requires="v">
                <p:oleObj spid="_x0000_s6167" name="Acrobat Document" r:id="rId4" imgW="5527800" imgH="7229520" progId="">
                  <p:embed/>
                </p:oleObj>
              </mc:Choice>
              <mc:Fallback>
                <p:oleObj name="Acrobat Document" r:id="rId4" imgW="5527800" imgH="7229520" progId="">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8188" y="1505217"/>
                        <a:ext cx="4087721" cy="53453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000595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when I’m anxious?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506372423"/>
              </p:ext>
            </p:extLst>
          </p:nvPr>
        </p:nvGraphicFramePr>
        <p:xfrm>
          <a:off x="4245428" y="1505216"/>
          <a:ext cx="3786596" cy="4936459"/>
        </p:xfrm>
        <a:graphic>
          <a:graphicData uri="http://schemas.openxmlformats.org/presentationml/2006/ole">
            <mc:AlternateContent xmlns:mc="http://schemas.openxmlformats.org/markup-compatibility/2006">
              <mc:Choice xmlns:v="urn:schemas-microsoft-com:vml" Requires="v">
                <p:oleObj spid="_x0000_s4120" name="Acrobat Document" r:id="rId4" imgW="5537160" imgH="7220160" progId="">
                  <p:embed/>
                </p:oleObj>
              </mc:Choice>
              <mc:Fallback>
                <p:oleObj name="Acrobat Document" r:id="rId4" imgW="5537160" imgH="7220160" progId="">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428" y="1505216"/>
                        <a:ext cx="3786596" cy="49364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19441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when I’m anxious?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580637438"/>
              </p:ext>
            </p:extLst>
          </p:nvPr>
        </p:nvGraphicFramePr>
        <p:xfrm>
          <a:off x="4728754" y="1655254"/>
          <a:ext cx="3456396" cy="4482021"/>
        </p:xfrm>
        <a:graphic>
          <a:graphicData uri="http://schemas.openxmlformats.org/presentationml/2006/ole">
            <mc:AlternateContent xmlns:mc="http://schemas.openxmlformats.org/markup-compatibility/2006">
              <mc:Choice xmlns:v="urn:schemas-microsoft-com:vml" Requires="v">
                <p:oleObj spid="_x0000_s7190" name="Acrobat Document" r:id="rId4" imgW="5546160" imgH="7192800" progId="">
                  <p:embed/>
                </p:oleObj>
              </mc:Choice>
              <mc:Fallback>
                <p:oleObj name="Acrobat Document" r:id="rId4" imgW="5546160" imgH="7192800" progId="">
                  <p:embed/>
                  <p:pic>
                    <p:nvPicPr>
                      <p:cNvPr id="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754" y="1655254"/>
                        <a:ext cx="3456396" cy="4482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73765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Fears versus Worries versus Anxiety </a:t>
            </a:r>
            <a:endParaRPr lang="en-US" dirty="0"/>
          </a:p>
        </p:txBody>
      </p:sp>
      <p:sp>
        <p:nvSpPr>
          <p:cNvPr id="3" name="Content Placeholder 2"/>
          <p:cNvSpPr>
            <a:spLocks noGrp="1"/>
          </p:cNvSpPr>
          <p:nvPr>
            <p:ph sz="half" idx="1"/>
          </p:nvPr>
        </p:nvSpPr>
        <p:spPr/>
        <p:txBody>
          <a:bodyPr>
            <a:normAutofit/>
          </a:bodyPr>
          <a:lstStyle/>
          <a:p>
            <a:pPr marL="45720" indent="0">
              <a:buNone/>
            </a:pPr>
            <a:r>
              <a:rPr lang="en-US" dirty="0" smtClean="0"/>
              <a:t>Worries are a preoccupation with “what-ifs” - </a:t>
            </a:r>
            <a:r>
              <a:rPr lang="en-US" i="1" dirty="0" smtClean="0"/>
              <a:t>thoughtful dread</a:t>
            </a:r>
            <a:endParaRPr lang="en-US" dirty="0"/>
          </a:p>
          <a:p>
            <a:pPr marL="45720" indent="0">
              <a:buNone/>
            </a:pPr>
            <a:r>
              <a:rPr lang="en-US" dirty="0" smtClean="0"/>
              <a:t>Over time, our brain may begin responding to worry as if we’re in danger. This is anxiety.  </a:t>
            </a:r>
          </a:p>
          <a:p>
            <a:pPr marL="45720" indent="0">
              <a:buNone/>
            </a:pPr>
            <a:r>
              <a:rPr lang="en-US" dirty="0" smtClean="0"/>
              <a:t>Anxiety is the fear response created in our brain and sent to our body to help us survive. Fight, Flight, Freeze.</a:t>
            </a:r>
          </a:p>
          <a:p>
            <a:pPr marL="45720" indent="0">
              <a:buNone/>
            </a:pPr>
            <a:endParaRPr lang="en-US" dirty="0" smtClean="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8379278" y="1974986"/>
            <a:ext cx="1729740" cy="1889125"/>
          </a:xfrm>
          <a:prstGeom prst="rect">
            <a:avLst/>
          </a:prstGeom>
        </p:spPr>
      </p:pic>
    </p:spTree>
    <p:extLst>
      <p:ext uri="{BB962C8B-B14F-4D97-AF65-F5344CB8AC3E}">
        <p14:creationId xmlns:p14="http://schemas.microsoft.com/office/powerpoint/2010/main" val="38661690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 when I’m anxious</a:t>
            </a:r>
            <a:endParaRPr lang="en-US" dirty="0"/>
          </a:p>
        </p:txBody>
      </p:sp>
      <p:pic>
        <p:nvPicPr>
          <p:cNvPr id="3" name="Picture 2"/>
          <p:cNvPicPr>
            <a:picLocks noChangeAspect="1"/>
          </p:cNvPicPr>
          <p:nvPr/>
        </p:nvPicPr>
        <p:blipFill>
          <a:blip r:embed="rId3" cstate="print"/>
          <a:stretch>
            <a:fillRect/>
          </a:stretch>
        </p:blipFill>
        <p:spPr>
          <a:xfrm>
            <a:off x="4075611" y="1505216"/>
            <a:ext cx="3827417" cy="4958454"/>
          </a:xfrm>
          <a:prstGeom prst="rect">
            <a:avLst/>
          </a:prstGeom>
        </p:spPr>
      </p:pic>
    </p:spTree>
    <p:extLst>
      <p:ext uri="{BB962C8B-B14F-4D97-AF65-F5344CB8AC3E}">
        <p14:creationId xmlns:p14="http://schemas.microsoft.com/office/powerpoint/2010/main" val="3450885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 feel when I’m anxious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94175" y="2384426"/>
            <a:ext cx="5112656" cy="3834492"/>
          </a:xfrm>
          <a:prstGeom prst="rect">
            <a:avLst/>
          </a:prstGeom>
        </p:spPr>
      </p:pic>
    </p:spTree>
    <p:extLst>
      <p:ext uri="{BB962C8B-B14F-4D97-AF65-F5344CB8AC3E}">
        <p14:creationId xmlns:p14="http://schemas.microsoft.com/office/powerpoint/2010/main" val="40807826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304800"/>
            <a:ext cx="4815976" cy="1200416"/>
          </a:xfrm>
        </p:spPr>
        <p:txBody>
          <a:bodyPr/>
          <a:lstStyle/>
          <a:p>
            <a:r>
              <a:rPr lang="en-US" dirty="0" smtClean="0"/>
              <a:t>Overfed Worry Monster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776116858"/>
              </p:ext>
            </p:extLst>
          </p:nvPr>
        </p:nvGraphicFramePr>
        <p:xfrm>
          <a:off x="5456647" y="123229"/>
          <a:ext cx="4458062" cy="6513426"/>
        </p:xfrm>
        <a:graphic>
          <a:graphicData uri="http://schemas.openxmlformats.org/presentationml/2006/ole">
            <mc:AlternateContent xmlns:mc="http://schemas.openxmlformats.org/markup-compatibility/2006">
              <mc:Choice xmlns:v="urn:schemas-microsoft-com:vml" Requires="v">
                <p:oleObj spid="_x0000_s1061" name="Acrobat Document" r:id="rId4" imgW="5227920" imgH="7638480" progId="">
                  <p:embed/>
                </p:oleObj>
              </mc:Choice>
              <mc:Fallback>
                <p:oleObj name="Acrobat Document" r:id="rId4" imgW="5227920" imgH="7638480" progId="">
                  <p:embed/>
                  <p:pic>
                    <p:nvPicPr>
                      <p:cNvPr id="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647" y="123229"/>
                        <a:ext cx="4458062" cy="65134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35059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16" y="278675"/>
            <a:ext cx="4061958" cy="1200416"/>
          </a:xfrm>
        </p:spPr>
        <p:txBody>
          <a:bodyPr/>
          <a:lstStyle/>
          <a:p>
            <a:r>
              <a:rPr lang="en-US" dirty="0" smtClean="0"/>
              <a:t>Just Right Monster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263231871"/>
              </p:ext>
            </p:extLst>
          </p:nvPr>
        </p:nvGraphicFramePr>
        <p:xfrm>
          <a:off x="5324248" y="141297"/>
          <a:ext cx="5152163" cy="6716704"/>
        </p:xfrm>
        <a:graphic>
          <a:graphicData uri="http://schemas.openxmlformats.org/presentationml/2006/ole">
            <mc:AlternateContent xmlns:mc="http://schemas.openxmlformats.org/markup-compatibility/2006">
              <mc:Choice xmlns:v="urn:schemas-microsoft-com:vml" Requires="v">
                <p:oleObj spid="_x0000_s2085" name="Acrobat Document" r:id="rId4" imgW="5537160" imgH="7220160" progId="">
                  <p:embed/>
                </p:oleObj>
              </mc:Choice>
              <mc:Fallback>
                <p:oleObj name="Acrobat Document" r:id="rId4" imgW="5537160" imgH="7220160" progId="">
                  <p:embed/>
                  <p:pic>
                    <p:nvPicPr>
                      <p:cNvPr id="0"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248" y="141297"/>
                        <a:ext cx="5152163" cy="67167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707612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Helps?</a:t>
            </a:r>
            <a:endParaRPr lang="en-US" dirty="0"/>
          </a:p>
        </p:txBody>
      </p:sp>
      <p:sp>
        <p:nvSpPr>
          <p:cNvPr id="3" name="Content Placeholder 2"/>
          <p:cNvSpPr>
            <a:spLocks noGrp="1"/>
          </p:cNvSpPr>
          <p:nvPr>
            <p:ph idx="1"/>
          </p:nvPr>
        </p:nvSpPr>
        <p:spPr/>
        <p:txBody>
          <a:bodyPr/>
          <a:lstStyle/>
          <a:p>
            <a:pPr marL="45720" indent="0">
              <a:buNone/>
            </a:pPr>
            <a:r>
              <a:rPr lang="en-US" dirty="0" smtClean="0"/>
              <a:t>“To sit next to my dog.  He calms me and makes me good.”</a:t>
            </a:r>
          </a:p>
          <a:p>
            <a:pPr marL="45720" indent="0">
              <a:buNone/>
            </a:pPr>
            <a:r>
              <a:rPr lang="en-US" dirty="0" smtClean="0"/>
              <a:t>“Hearing a funny story.”</a:t>
            </a:r>
          </a:p>
          <a:p>
            <a:pPr marL="45720" indent="0">
              <a:buNone/>
            </a:pPr>
            <a:r>
              <a:rPr lang="en-US" dirty="0" smtClean="0"/>
              <a:t>“Someone to listen to me.”</a:t>
            </a:r>
          </a:p>
          <a:p>
            <a:pPr marL="45720" indent="0">
              <a:buNone/>
            </a:pPr>
            <a:r>
              <a:rPr lang="en-US" dirty="0" smtClean="0"/>
              <a:t>“A hug.”</a:t>
            </a:r>
          </a:p>
          <a:p>
            <a:pPr marL="45720" indent="0">
              <a:buNone/>
            </a:pPr>
            <a:r>
              <a:rPr lang="en-US" dirty="0" smtClean="0"/>
              <a:t>“My cat.  He was a little friend that was there.  I didn’t have to talk, he was just my friend and I knew he loved me.”</a:t>
            </a:r>
          </a:p>
          <a:p>
            <a:pPr marL="45720" indent="0">
              <a:buNone/>
            </a:pPr>
            <a:r>
              <a:rPr lang="en-US" dirty="0" smtClean="0"/>
              <a:t>“My </a:t>
            </a:r>
            <a:r>
              <a:rPr lang="en-US" dirty="0" err="1" smtClean="0"/>
              <a:t>blankie</a:t>
            </a:r>
            <a:r>
              <a:rPr lang="en-US" dirty="0" smtClean="0"/>
              <a:t>, when I was really small.”</a:t>
            </a:r>
          </a:p>
          <a:p>
            <a:pPr marL="45720" indent="0">
              <a:buNone/>
            </a:pPr>
            <a:r>
              <a:rPr lang="en-US" dirty="0" smtClean="0"/>
              <a:t>“Being with my mom.”</a:t>
            </a:r>
          </a:p>
          <a:p>
            <a:pPr marL="45720" indent="0">
              <a:buNone/>
            </a:pPr>
            <a:endParaRPr lang="en-US" dirty="0" smtClean="0"/>
          </a:p>
          <a:p>
            <a:pPr marL="45720" indent="0">
              <a:buNone/>
            </a:pPr>
            <a:endParaRPr lang="en-US" dirty="0"/>
          </a:p>
        </p:txBody>
      </p:sp>
    </p:spTree>
    <p:extLst>
      <p:ext uri="{BB962C8B-B14F-4D97-AF65-F5344CB8AC3E}">
        <p14:creationId xmlns:p14="http://schemas.microsoft.com/office/powerpoint/2010/main" val="662301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Helps?</a:t>
            </a:r>
            <a:endParaRPr lang="en-US" dirty="0"/>
          </a:p>
        </p:txBody>
      </p:sp>
      <p:sp>
        <p:nvSpPr>
          <p:cNvPr id="3" name="Content Placeholder 2"/>
          <p:cNvSpPr>
            <a:spLocks noGrp="1"/>
          </p:cNvSpPr>
          <p:nvPr>
            <p:ph idx="1"/>
          </p:nvPr>
        </p:nvSpPr>
        <p:spPr/>
        <p:txBody>
          <a:bodyPr/>
          <a:lstStyle/>
          <a:p>
            <a:pPr marL="45720" indent="0">
              <a:buNone/>
            </a:pPr>
            <a:r>
              <a:rPr lang="en-US" dirty="0" smtClean="0"/>
              <a:t>“Playing my video games.”</a:t>
            </a:r>
          </a:p>
          <a:p>
            <a:pPr marL="45720" indent="0">
              <a:buNone/>
            </a:pPr>
            <a:r>
              <a:rPr lang="en-US" dirty="0" smtClean="0"/>
              <a:t>“Reading certain books, like The Hobbit, Harry Potter; things that take your mind do a different place.”</a:t>
            </a:r>
          </a:p>
          <a:p>
            <a:pPr marL="45720" indent="0">
              <a:buNone/>
            </a:pPr>
            <a:r>
              <a:rPr lang="en-US" dirty="0" smtClean="0"/>
              <a:t>“I liked to watch a lot of sci-fi.  They were cool and they kept my mind off the world for an hour or so.”  </a:t>
            </a:r>
          </a:p>
          <a:p>
            <a:pPr marL="45720" indent="0">
              <a:buNone/>
            </a:pPr>
            <a:r>
              <a:rPr lang="en-US" dirty="0" smtClean="0"/>
              <a:t>“Talking to my friends.”</a:t>
            </a:r>
          </a:p>
          <a:p>
            <a:pPr marL="45720" indent="0">
              <a:buNone/>
            </a:pPr>
            <a:endParaRPr lang="en-US" dirty="0"/>
          </a:p>
        </p:txBody>
      </p:sp>
    </p:spTree>
    <p:extLst>
      <p:ext uri="{BB962C8B-B14F-4D97-AF65-F5344CB8AC3E}">
        <p14:creationId xmlns:p14="http://schemas.microsoft.com/office/powerpoint/2010/main" val="3887260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br>
              <a:rPr lang="en-US" dirty="0" smtClean="0"/>
            </a:br>
            <a:endParaRPr lang="en-US" dirty="0"/>
          </a:p>
        </p:txBody>
      </p:sp>
    </p:spTree>
    <p:extLst>
      <p:ext uri="{BB962C8B-B14F-4D97-AF65-F5344CB8AC3E}">
        <p14:creationId xmlns:p14="http://schemas.microsoft.com/office/powerpoint/2010/main" val="21003488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a:t>
            </a:r>
            <a:endParaRPr lang="en-US" dirty="0"/>
          </a:p>
        </p:txBody>
      </p:sp>
      <p:sp>
        <p:nvSpPr>
          <p:cNvPr id="5" name="Content Placeholder 2"/>
          <p:cNvSpPr>
            <a:spLocks noGrp="1"/>
          </p:cNvSpPr>
          <p:nvPr>
            <p:ph sz="half" idx="1"/>
          </p:nvPr>
        </p:nvSpPr>
        <p:spPr/>
        <p:txBody>
          <a:bodyPr>
            <a:normAutofit fontScale="92500" lnSpcReduction="20000"/>
          </a:bodyPr>
          <a:lstStyle/>
          <a:p>
            <a:pPr marL="45720" indent="0">
              <a:buNone/>
            </a:pPr>
            <a:r>
              <a:rPr lang="en-US" sz="1900" dirty="0" smtClean="0"/>
              <a:t>Mindful </a:t>
            </a:r>
            <a:r>
              <a:rPr lang="en-US" sz="1900" dirty="0" err="1" smtClean="0"/>
              <a:t>Ozzy</a:t>
            </a:r>
            <a:r>
              <a:rPr lang="en-US" sz="1900" dirty="0" smtClean="0"/>
              <a:t> Introduces Mindfulness:</a:t>
            </a:r>
          </a:p>
          <a:p>
            <a:pPr marL="45720" indent="0">
              <a:buNone/>
            </a:pPr>
            <a:r>
              <a:rPr lang="en-US" sz="1900" dirty="0">
                <a:hlinkClick r:id="rId3"/>
              </a:rPr>
              <a:t>https://www.youtube.com/watch?v=0k_R7R1gIdA</a:t>
            </a:r>
            <a:endParaRPr lang="en-US" sz="1900" dirty="0" smtClean="0"/>
          </a:p>
          <a:p>
            <a:pPr marL="45720" indent="0">
              <a:buNone/>
            </a:pPr>
            <a:r>
              <a:rPr lang="en-US" sz="1900" dirty="0" smtClean="0"/>
              <a:t>Calm Kids:  Full Body Stretch</a:t>
            </a:r>
          </a:p>
          <a:p>
            <a:pPr marL="45720" indent="0">
              <a:buNone/>
            </a:pPr>
            <a:r>
              <a:rPr lang="en-US" sz="1900" dirty="0">
                <a:hlinkClick r:id="rId4"/>
              </a:rPr>
              <a:t>https://</a:t>
            </a:r>
            <a:r>
              <a:rPr lang="en-US" sz="1900" dirty="0" smtClean="0">
                <a:hlinkClick r:id="rId4"/>
              </a:rPr>
              <a:t>www.youtube.com/watch?v=xELgfiXSw-s</a:t>
            </a:r>
            <a:endParaRPr lang="en-US" sz="1900" dirty="0" smtClean="0"/>
          </a:p>
          <a:p>
            <a:pPr marL="45720" indent="0">
              <a:buNone/>
            </a:pPr>
            <a:r>
              <a:rPr lang="en-US" sz="1900" dirty="0" smtClean="0"/>
              <a:t>Calm Kids:  Breathing and Stretching</a:t>
            </a:r>
          </a:p>
          <a:p>
            <a:pPr marL="45720" indent="0">
              <a:buNone/>
            </a:pPr>
            <a:r>
              <a:rPr lang="en-US" sz="1900" dirty="0">
                <a:hlinkClick r:id="rId5"/>
              </a:rPr>
              <a:t>https://</a:t>
            </a:r>
            <a:r>
              <a:rPr lang="en-US" sz="1900" dirty="0" smtClean="0">
                <a:hlinkClick r:id="rId5"/>
              </a:rPr>
              <a:t>www.youtube.com/watch?v=cyvuaL_2avY</a:t>
            </a:r>
            <a:endParaRPr lang="en-US" sz="1900" dirty="0" smtClean="0"/>
          </a:p>
          <a:p>
            <a:pPr marL="45720" indent="0">
              <a:buNone/>
            </a:pPr>
            <a:r>
              <a:rPr lang="en-US" sz="1900" dirty="0"/>
              <a:t>Meditation videos for kids:</a:t>
            </a:r>
          </a:p>
          <a:p>
            <a:pPr marL="45720" indent="0">
              <a:buNone/>
            </a:pPr>
            <a:r>
              <a:rPr lang="en-US" sz="1900" dirty="0">
                <a:hlinkClick r:id="rId6"/>
              </a:rPr>
              <a:t>https://awakeandmindful.com/best-meditation-videos-for-kids/</a:t>
            </a:r>
            <a:endParaRPr lang="en-US" sz="1900" dirty="0"/>
          </a:p>
          <a:p>
            <a:pPr marL="45720" indent="0">
              <a:buNone/>
            </a:pPr>
            <a:endParaRPr lang="en-US" dirty="0" smtClean="0"/>
          </a:p>
        </p:txBody>
      </p:sp>
      <p:sp>
        <p:nvSpPr>
          <p:cNvPr id="6" name="Content Placeholder 2"/>
          <p:cNvSpPr>
            <a:spLocks noGrp="1"/>
          </p:cNvSpPr>
          <p:nvPr>
            <p:ph sz="half" idx="2"/>
          </p:nvPr>
        </p:nvSpPr>
        <p:spPr/>
        <p:txBody>
          <a:bodyPr>
            <a:normAutofit/>
          </a:bodyPr>
          <a:lstStyle/>
          <a:p>
            <a:pPr marL="45720" indent="0">
              <a:buNone/>
            </a:pPr>
            <a:r>
              <a:rPr lang="en-US" sz="1800" dirty="0" smtClean="0"/>
              <a:t>3 Minute Body Scan Meditation</a:t>
            </a:r>
          </a:p>
          <a:p>
            <a:pPr marL="45720" indent="0">
              <a:buNone/>
            </a:pPr>
            <a:r>
              <a:rPr lang="en-US" sz="1800" dirty="0">
                <a:hlinkClick r:id="rId7"/>
              </a:rPr>
              <a:t>https://</a:t>
            </a:r>
            <a:r>
              <a:rPr lang="en-US" sz="1800" dirty="0" smtClean="0">
                <a:hlinkClick r:id="rId7"/>
              </a:rPr>
              <a:t>www.youtube.com/watch?v=ihwcw_ofuME</a:t>
            </a:r>
            <a:endParaRPr lang="en-US" sz="1800" dirty="0" smtClean="0"/>
          </a:p>
          <a:p>
            <a:pPr marL="45720" indent="0">
              <a:buNone/>
            </a:pPr>
            <a:r>
              <a:rPr lang="en-US" sz="1800" dirty="0" smtClean="0"/>
              <a:t>Calm </a:t>
            </a:r>
            <a:r>
              <a:rPr lang="en-US" sz="1800" dirty="0" err="1" smtClean="0"/>
              <a:t>Compliation</a:t>
            </a:r>
            <a:endParaRPr lang="en-US" sz="1800" dirty="0" smtClean="0"/>
          </a:p>
          <a:p>
            <a:pPr marL="45720" indent="0">
              <a:buNone/>
            </a:pPr>
            <a:r>
              <a:rPr lang="en-US" sz="1800" dirty="0">
                <a:hlinkClick r:id="rId8"/>
              </a:rPr>
              <a:t>https://</a:t>
            </a:r>
            <a:r>
              <a:rPr lang="en-US" sz="1800" dirty="0" smtClean="0">
                <a:hlinkClick r:id="rId8"/>
              </a:rPr>
              <a:t>www.youtube.com/watch?v=iEEJT9cYsm0</a:t>
            </a:r>
            <a:endParaRPr lang="en-US" sz="1800" dirty="0" smtClean="0"/>
          </a:p>
          <a:p>
            <a:pPr marL="45720" indent="0">
              <a:buNone/>
            </a:pPr>
            <a:r>
              <a:rPr lang="en-US" sz="1800" dirty="0" smtClean="0"/>
              <a:t>Just Breathe:  A Documentary on Kids and Mindfulness</a:t>
            </a:r>
          </a:p>
          <a:p>
            <a:pPr marL="45720" indent="0">
              <a:buNone/>
            </a:pPr>
            <a:r>
              <a:rPr lang="en-US" sz="1800" dirty="0">
                <a:hlinkClick r:id="rId9"/>
              </a:rPr>
              <a:t>https://www.doyou.com/just-breathe-a-documentary-on-kids-and-mindfulness-31335/</a:t>
            </a:r>
            <a:endParaRPr lang="en-US" sz="1800" dirty="0" smtClean="0"/>
          </a:p>
        </p:txBody>
      </p:sp>
    </p:spTree>
    <p:extLst>
      <p:ext uri="{BB962C8B-B14F-4D97-AF65-F5344CB8AC3E}">
        <p14:creationId xmlns:p14="http://schemas.microsoft.com/office/powerpoint/2010/main" val="32789283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Mindfulness</a:t>
            </a:r>
            <a:endParaRPr lang="en-US" dirty="0"/>
          </a:p>
        </p:txBody>
      </p:sp>
      <p:sp>
        <p:nvSpPr>
          <p:cNvPr id="10" name="Content Placeholder 2"/>
          <p:cNvSpPr>
            <a:spLocks noGrp="1"/>
          </p:cNvSpPr>
          <p:nvPr>
            <p:ph sz="half" idx="1"/>
          </p:nvPr>
        </p:nvSpPr>
        <p:spPr/>
        <p:txBody>
          <a:bodyPr>
            <a:normAutofit/>
          </a:bodyPr>
          <a:lstStyle/>
          <a:p>
            <a:pPr marL="45720" indent="0">
              <a:buNone/>
            </a:pPr>
            <a:r>
              <a:rPr lang="en-US" dirty="0" smtClean="0"/>
              <a:t>Yoga for Kids:</a:t>
            </a:r>
          </a:p>
          <a:p>
            <a:pPr marL="45720" indent="0">
              <a:buNone/>
            </a:pPr>
            <a:r>
              <a:rPr lang="en-US" dirty="0" smtClean="0">
                <a:hlinkClick r:id="rId3"/>
              </a:rPr>
              <a:t>https</a:t>
            </a:r>
            <a:r>
              <a:rPr lang="en-US" dirty="0">
                <a:hlinkClick r:id="rId3"/>
              </a:rPr>
              <a:t>://</a:t>
            </a:r>
            <a:r>
              <a:rPr lang="en-US" dirty="0" smtClean="0">
                <a:hlinkClick r:id="rId3"/>
              </a:rPr>
              <a:t>www.youtube.com/watch?v=X655B4ISakg</a:t>
            </a:r>
            <a:endParaRPr lang="en-US" dirty="0" smtClean="0"/>
          </a:p>
          <a:p>
            <a:pPr marL="45720" indent="0">
              <a:buNone/>
            </a:pPr>
            <a:r>
              <a:rPr lang="en-US" dirty="0">
                <a:hlinkClick r:id="rId4"/>
              </a:rPr>
              <a:t>https://</a:t>
            </a:r>
            <a:r>
              <a:rPr lang="en-US" dirty="0" smtClean="0">
                <a:hlinkClick r:id="rId4"/>
              </a:rPr>
              <a:t>www.youtube.com/watch?v=4ZpkRAcgws4</a:t>
            </a:r>
            <a:endParaRPr lang="en-US" dirty="0" smtClean="0"/>
          </a:p>
          <a:p>
            <a:pPr marL="45720" indent="0">
              <a:buNone/>
            </a:pPr>
            <a:r>
              <a:rPr lang="en-US" dirty="0">
                <a:hlinkClick r:id="rId5"/>
              </a:rPr>
              <a:t>https://www.youtube.com/watch?v=LhYtcadR9nw</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1694" y="2333767"/>
            <a:ext cx="4466540" cy="3193576"/>
          </a:xfrm>
          <a:prstGeom prst="rect">
            <a:avLst/>
          </a:prstGeom>
        </p:spPr>
      </p:pic>
    </p:spTree>
    <p:extLst>
      <p:ext uri="{BB962C8B-B14F-4D97-AF65-F5344CB8AC3E}">
        <p14:creationId xmlns:p14="http://schemas.microsoft.com/office/powerpoint/2010/main" val="18657981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t>
            </a:r>
            <a:r>
              <a:rPr lang="en-US" dirty="0" smtClean="0"/>
              <a:t>Books For Parents, Teens, and Children</a:t>
            </a:r>
            <a:endParaRPr lang="en-US" dirty="0"/>
          </a:p>
        </p:txBody>
      </p:sp>
      <p:sp>
        <p:nvSpPr>
          <p:cNvPr id="10" name="Content Placeholder 2"/>
          <p:cNvSpPr>
            <a:spLocks noGrp="1"/>
          </p:cNvSpPr>
          <p:nvPr>
            <p:ph sz="half" idx="1"/>
          </p:nvPr>
        </p:nvSpPr>
        <p:spPr>
          <a:xfrm>
            <a:off x="2208213" y="1600199"/>
            <a:ext cx="4572000" cy="4748349"/>
          </a:xfrm>
        </p:spPr>
        <p:txBody>
          <a:bodyPr>
            <a:normAutofit/>
          </a:bodyPr>
          <a:lstStyle/>
          <a:p>
            <a:pPr marL="45720" indent="0">
              <a:buNone/>
            </a:pPr>
            <a:r>
              <a:rPr lang="en-US" sz="1600" dirty="0"/>
              <a:t>The Worried Child (Paul Foxman)</a:t>
            </a:r>
          </a:p>
          <a:p>
            <a:pPr marL="45720" indent="0">
              <a:buNone/>
            </a:pPr>
            <a:r>
              <a:rPr lang="en-US" sz="1600" dirty="0" smtClean="0"/>
              <a:t>Mindfulness Skills for Kids and Teens, A Workbook  (Debra Burdick)</a:t>
            </a:r>
          </a:p>
          <a:p>
            <a:pPr marL="45720" indent="0">
              <a:buNone/>
            </a:pPr>
            <a:r>
              <a:rPr lang="en-US" sz="1600" dirty="0" smtClean="0"/>
              <a:t>The Mindful Child (Susan Kaiser Greenland)</a:t>
            </a:r>
          </a:p>
          <a:p>
            <a:pPr marL="45720" indent="0">
              <a:buNone/>
            </a:pPr>
            <a:r>
              <a:rPr lang="en-US" sz="1600" dirty="0" smtClean="0"/>
              <a:t>Sitting Still Like a Frog (</a:t>
            </a:r>
            <a:r>
              <a:rPr lang="en-US" sz="1600" dirty="0" err="1" smtClean="0"/>
              <a:t>Eline</a:t>
            </a:r>
            <a:r>
              <a:rPr lang="en-US" sz="1600" dirty="0" smtClean="0"/>
              <a:t> </a:t>
            </a:r>
            <a:r>
              <a:rPr lang="en-US" sz="1600" dirty="0" err="1" smtClean="0"/>
              <a:t>Snel</a:t>
            </a:r>
            <a:r>
              <a:rPr lang="en-US" sz="1600" dirty="0" smtClean="0"/>
              <a:t>)</a:t>
            </a:r>
          </a:p>
          <a:p>
            <a:pPr marL="45720" indent="0">
              <a:buNone/>
            </a:pPr>
            <a:r>
              <a:rPr lang="en-US" sz="1600" dirty="0" smtClean="0"/>
              <a:t>Help for Worried Kids (Cynthia Last)</a:t>
            </a:r>
          </a:p>
          <a:p>
            <a:pPr marL="45720" indent="0">
              <a:buNone/>
            </a:pPr>
            <a:r>
              <a:rPr lang="en-US" sz="1600" dirty="0" smtClean="0"/>
              <a:t>Anxiety Workbook for Teens (Lisa </a:t>
            </a:r>
            <a:r>
              <a:rPr lang="en-US" sz="1600" dirty="0" err="1" smtClean="0"/>
              <a:t>Schab</a:t>
            </a:r>
            <a:r>
              <a:rPr lang="en-US" sz="1600" dirty="0" smtClean="0"/>
              <a:t>)</a:t>
            </a:r>
          </a:p>
          <a:p>
            <a:pPr marL="45720" indent="0">
              <a:buNone/>
            </a:pPr>
            <a:r>
              <a:rPr lang="en-US" sz="1600" dirty="0" smtClean="0"/>
              <a:t>Mindfulness for Teen Anxiety (Christopher Willard)</a:t>
            </a:r>
          </a:p>
          <a:p>
            <a:pPr marL="45720" indent="0">
              <a:buNone/>
            </a:pPr>
            <a:r>
              <a:rPr lang="en-US" sz="1600" dirty="0" smtClean="0"/>
              <a:t>Feeling Better, CBT Workbook for Teens (Rachel Hutt)</a:t>
            </a:r>
          </a:p>
        </p:txBody>
      </p:sp>
      <p:sp>
        <p:nvSpPr>
          <p:cNvPr id="3" name="Content Placeholder 2"/>
          <p:cNvSpPr>
            <a:spLocks noGrp="1"/>
          </p:cNvSpPr>
          <p:nvPr>
            <p:ph sz="half" idx="2"/>
          </p:nvPr>
        </p:nvSpPr>
        <p:spPr/>
        <p:txBody>
          <a:bodyPr>
            <a:normAutofit/>
          </a:bodyPr>
          <a:lstStyle/>
          <a:p>
            <a:pPr marL="45720" indent="0">
              <a:buNone/>
            </a:pPr>
            <a:r>
              <a:rPr lang="en-US" sz="1600" dirty="0" smtClean="0"/>
              <a:t>What to do When You Worry Too Much (Dawn Huebner)</a:t>
            </a:r>
          </a:p>
          <a:p>
            <a:pPr marL="45720" indent="0">
              <a:buNone/>
            </a:pPr>
            <a:r>
              <a:rPr lang="en-US" sz="1600" dirty="0" smtClean="0"/>
              <a:t>Remember, You are Braver than You Believe (Kids Journals)</a:t>
            </a:r>
          </a:p>
          <a:p>
            <a:pPr marL="45720" indent="0">
              <a:buNone/>
            </a:pPr>
            <a:r>
              <a:rPr lang="en-US" sz="1600" dirty="0" smtClean="0"/>
              <a:t>Now Cow Helps Drama Llama (Kelly Caleb)</a:t>
            </a:r>
          </a:p>
          <a:p>
            <a:pPr marL="45720" indent="0">
              <a:buNone/>
            </a:pPr>
            <a:r>
              <a:rPr lang="en-US" sz="1600" dirty="0" smtClean="0"/>
              <a:t>Please Explain Anxiety to Me (Laurie </a:t>
            </a:r>
            <a:r>
              <a:rPr lang="en-US" sz="1600" dirty="0" err="1" smtClean="0"/>
              <a:t>Zelinger</a:t>
            </a:r>
            <a:r>
              <a:rPr lang="en-US" sz="1600" dirty="0" smtClean="0"/>
              <a:t>)</a:t>
            </a:r>
          </a:p>
          <a:p>
            <a:pPr marL="45720" indent="0">
              <a:buNone/>
            </a:pPr>
            <a:r>
              <a:rPr lang="en-US" sz="1600" dirty="0" smtClean="0"/>
              <a:t>Jane’s Worry Elephant (Kelly Miller)</a:t>
            </a:r>
          </a:p>
          <a:p>
            <a:pPr marL="45720" indent="0">
              <a:buNone/>
            </a:pPr>
            <a:r>
              <a:rPr lang="en-US" sz="1600" dirty="0" smtClean="0"/>
              <a:t>An Adventure into the Mind (Mark </a:t>
            </a:r>
            <a:r>
              <a:rPr lang="en-US" sz="1600" dirty="0" err="1" smtClean="0"/>
              <a:t>Grixti</a:t>
            </a:r>
            <a:r>
              <a:rPr lang="en-US" sz="1600" dirty="0" smtClean="0"/>
              <a:t>)</a:t>
            </a:r>
          </a:p>
          <a:p>
            <a:pPr marL="45720" indent="0">
              <a:buNone/>
            </a:pPr>
            <a:r>
              <a:rPr lang="en-US" sz="1600" dirty="0" smtClean="0"/>
              <a:t>Be Mindful Card Deck for Teens (Gina </a:t>
            </a:r>
            <a:r>
              <a:rPr lang="en-US" sz="1600" dirty="0" err="1" smtClean="0"/>
              <a:t>Biegel</a:t>
            </a:r>
            <a:r>
              <a:rPr lang="en-US" sz="1600" dirty="0"/>
              <a:t>)</a:t>
            </a:r>
          </a:p>
        </p:txBody>
      </p:sp>
    </p:spTree>
    <p:extLst>
      <p:ext uri="{BB962C8B-B14F-4D97-AF65-F5344CB8AC3E}">
        <p14:creationId xmlns:p14="http://schemas.microsoft.com/office/powerpoint/2010/main" val="2562383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304800"/>
            <a:ext cx="9372600" cy="728353"/>
          </a:xfrm>
        </p:spPr>
        <p:txBody>
          <a:bodyPr/>
          <a:lstStyle/>
          <a:p>
            <a:pPr algn="ctr"/>
            <a:r>
              <a:rPr lang="en-US" dirty="0" smtClean="0"/>
              <a:t>The Brain – Fight, Flight, Freeze</a:t>
            </a:r>
            <a:endParaRPr lang="en-US" dirty="0"/>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66305" y="1033154"/>
            <a:ext cx="9369631" cy="4405746"/>
          </a:xfrm>
          <a:prstGeom prst="rect">
            <a:avLst/>
          </a:prstGeom>
        </p:spPr>
      </p:pic>
      <p:cxnSp>
        <p:nvCxnSpPr>
          <p:cNvPr id="6" name="Straight Arrow Connector 5"/>
          <p:cNvCxnSpPr/>
          <p:nvPr/>
        </p:nvCxnSpPr>
        <p:spPr>
          <a:xfrm flipH="1">
            <a:off x="9207337" y="2128353"/>
            <a:ext cx="476941" cy="769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9192591" y="2713512"/>
            <a:ext cx="983375" cy="584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751120" y="3480369"/>
            <a:ext cx="338449" cy="12581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680960" y="3853543"/>
            <a:ext cx="311134" cy="96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07336" y="1851354"/>
            <a:ext cx="860960" cy="369332"/>
          </a:xfrm>
          <a:prstGeom prst="rect">
            <a:avLst/>
          </a:prstGeom>
          <a:noFill/>
        </p:spPr>
        <p:txBody>
          <a:bodyPr wrap="square" rtlCol="0">
            <a:spAutoFit/>
          </a:bodyPr>
          <a:lstStyle/>
          <a:p>
            <a:r>
              <a:rPr lang="en-US" dirty="0" smtClean="0"/>
              <a:t>Visual</a:t>
            </a:r>
            <a:endParaRPr lang="en-US" dirty="0"/>
          </a:p>
        </p:txBody>
      </p:sp>
      <p:sp>
        <p:nvSpPr>
          <p:cNvPr id="15" name="TextBox 14"/>
          <p:cNvSpPr txBox="1"/>
          <p:nvPr/>
        </p:nvSpPr>
        <p:spPr>
          <a:xfrm>
            <a:off x="10068295" y="2528846"/>
            <a:ext cx="1367641" cy="369332"/>
          </a:xfrm>
          <a:prstGeom prst="rect">
            <a:avLst/>
          </a:prstGeom>
          <a:noFill/>
        </p:spPr>
        <p:txBody>
          <a:bodyPr wrap="square" rtlCol="0">
            <a:spAutoFit/>
          </a:bodyPr>
          <a:lstStyle/>
          <a:p>
            <a:r>
              <a:rPr lang="en-US" dirty="0" smtClean="0"/>
              <a:t>Olfactory</a:t>
            </a:r>
            <a:endParaRPr lang="en-US" dirty="0"/>
          </a:p>
        </p:txBody>
      </p:sp>
      <p:sp>
        <p:nvSpPr>
          <p:cNvPr id="16" name="TextBox 15"/>
          <p:cNvSpPr txBox="1"/>
          <p:nvPr/>
        </p:nvSpPr>
        <p:spPr>
          <a:xfrm>
            <a:off x="7474726" y="4760809"/>
            <a:ext cx="1367641" cy="369332"/>
          </a:xfrm>
          <a:prstGeom prst="rect">
            <a:avLst/>
          </a:prstGeom>
          <a:noFill/>
        </p:spPr>
        <p:txBody>
          <a:bodyPr wrap="square" rtlCol="0">
            <a:spAutoFit/>
          </a:bodyPr>
          <a:lstStyle/>
          <a:p>
            <a:r>
              <a:rPr lang="en-US" dirty="0" smtClean="0"/>
              <a:t>Tactile</a:t>
            </a:r>
            <a:endParaRPr lang="en-US" dirty="0"/>
          </a:p>
        </p:txBody>
      </p:sp>
      <p:sp>
        <p:nvSpPr>
          <p:cNvPr id="17" name="TextBox 16"/>
          <p:cNvSpPr txBox="1"/>
          <p:nvPr/>
        </p:nvSpPr>
        <p:spPr>
          <a:xfrm>
            <a:off x="6013070" y="4821382"/>
            <a:ext cx="1367641" cy="369332"/>
          </a:xfrm>
          <a:prstGeom prst="rect">
            <a:avLst/>
          </a:prstGeom>
          <a:noFill/>
        </p:spPr>
        <p:txBody>
          <a:bodyPr wrap="square" rtlCol="0">
            <a:spAutoFit/>
          </a:bodyPr>
          <a:lstStyle/>
          <a:p>
            <a:r>
              <a:rPr lang="en-US" dirty="0" smtClean="0"/>
              <a:t>Auditory</a:t>
            </a:r>
            <a:endParaRPr lang="en-US" dirty="0"/>
          </a:p>
        </p:txBody>
      </p:sp>
    </p:spTree>
    <p:extLst>
      <p:ext uri="{BB962C8B-B14F-4D97-AF65-F5344CB8AC3E}">
        <p14:creationId xmlns:p14="http://schemas.microsoft.com/office/powerpoint/2010/main" val="23475033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177" y="546238"/>
            <a:ext cx="6796584" cy="5267139"/>
          </a:xfrm>
          <a:prstGeom prst="rect">
            <a:avLst/>
          </a:prstGeom>
        </p:spPr>
      </p:pic>
    </p:spTree>
    <p:extLst>
      <p:ext uri="{BB962C8B-B14F-4D97-AF65-F5344CB8AC3E}">
        <p14:creationId xmlns:p14="http://schemas.microsoft.com/office/powerpoint/2010/main" val="1522639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 Fears Become Worries or Anxiety?</a:t>
            </a:r>
            <a:endParaRPr lang="en-US" dirty="0"/>
          </a:p>
        </p:txBody>
      </p:sp>
      <p:sp>
        <p:nvSpPr>
          <p:cNvPr id="3" name="Content Placeholder 2"/>
          <p:cNvSpPr>
            <a:spLocks noGrp="1"/>
          </p:cNvSpPr>
          <p:nvPr>
            <p:ph idx="1"/>
          </p:nvPr>
        </p:nvSpPr>
        <p:spPr>
          <a:xfrm>
            <a:off x="2470067" y="1600200"/>
            <a:ext cx="9110745" cy="2853047"/>
          </a:xfrm>
        </p:spPr>
        <p:txBody>
          <a:bodyPr/>
          <a:lstStyle/>
          <a:p>
            <a:pPr marL="45720" indent="0">
              <a:buNone/>
            </a:pPr>
            <a:r>
              <a:rPr lang="en-US" dirty="0" smtClean="0"/>
              <a:t>Fears become worries when we’re thinking about them but not in the presence of them. </a:t>
            </a:r>
          </a:p>
          <a:p>
            <a:pPr marL="45720" indent="0">
              <a:buNone/>
            </a:pPr>
            <a:r>
              <a:rPr lang="en-US" dirty="0" smtClean="0"/>
              <a:t>These thoughts take on a repetitive quality and are sometimes hard to stop.</a:t>
            </a:r>
          </a:p>
          <a:p>
            <a:pPr marL="45720" indent="0">
              <a:buNone/>
            </a:pPr>
            <a:r>
              <a:rPr lang="en-US" dirty="0" smtClean="0"/>
              <a:t>Kids are sometimes scared – of the dark for instance – but not worried.  </a:t>
            </a:r>
            <a:endParaRPr lang="en-US" dirty="0"/>
          </a:p>
          <a:p>
            <a:pPr marL="45720" indent="0">
              <a:buNone/>
            </a:pPr>
            <a:r>
              <a:rPr lang="en-US" dirty="0" smtClean="0"/>
              <a:t>Kids may be worried – first day of school - but not anxious.  </a:t>
            </a:r>
          </a:p>
          <a:p>
            <a:pPr marL="45720" indent="0">
              <a:buNone/>
            </a:pPr>
            <a:r>
              <a:rPr lang="en-US" dirty="0" smtClean="0"/>
              <a:t>Anxious kids always worry.</a:t>
            </a:r>
          </a:p>
          <a:p>
            <a:pPr marL="45720" indent="0">
              <a:buNone/>
            </a:pPr>
            <a:endParaRPr lang="en-US" dirty="0" smtClean="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7184316" y="3835731"/>
            <a:ext cx="2410946" cy="1528742"/>
          </a:xfrm>
          <a:prstGeom prst="rect">
            <a:avLst/>
          </a:prstGeom>
        </p:spPr>
      </p:pic>
    </p:spTree>
    <p:extLst>
      <p:ext uri="{BB962C8B-B14F-4D97-AF65-F5344CB8AC3E}">
        <p14:creationId xmlns:p14="http://schemas.microsoft.com/office/powerpoint/2010/main" val="1962506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Tell</a:t>
            </a:r>
            <a:br>
              <a:rPr lang="en-US" dirty="0" smtClean="0"/>
            </a:br>
            <a:endParaRPr lang="en-US" dirty="0"/>
          </a:p>
        </p:txBody>
      </p:sp>
    </p:spTree>
    <p:extLst>
      <p:ext uri="{BB962C8B-B14F-4D97-AF65-F5344CB8AC3E}">
        <p14:creationId xmlns:p14="http://schemas.microsoft.com/office/powerpoint/2010/main" val="4274568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Signs of </a:t>
            </a:r>
            <a:r>
              <a:rPr lang="en-US" dirty="0" smtClean="0"/>
              <a:t>Worry</a:t>
            </a:r>
            <a:endParaRPr lang="en-US" b="1" dirty="0"/>
          </a:p>
        </p:txBody>
      </p:sp>
      <p:sp>
        <p:nvSpPr>
          <p:cNvPr id="4" name="Content Placeholder 3"/>
          <p:cNvSpPr>
            <a:spLocks noGrp="1"/>
          </p:cNvSpPr>
          <p:nvPr>
            <p:ph sz="half" idx="2"/>
          </p:nvPr>
        </p:nvSpPr>
        <p:spPr/>
        <p:txBody>
          <a:bodyPr>
            <a:normAutofit/>
          </a:bodyPr>
          <a:lstStyle/>
          <a:p>
            <a:r>
              <a:rPr lang="en-US" dirty="0"/>
              <a:t>Repeated “what if” questions</a:t>
            </a:r>
          </a:p>
          <a:p>
            <a:r>
              <a:rPr lang="en-US" dirty="0"/>
              <a:t>Imagining the worst</a:t>
            </a:r>
          </a:p>
          <a:p>
            <a:r>
              <a:rPr lang="en-US" dirty="0"/>
              <a:t>Tearful</a:t>
            </a:r>
          </a:p>
          <a:p>
            <a:r>
              <a:rPr lang="en-US" dirty="0"/>
              <a:t>Bad </a:t>
            </a:r>
            <a:r>
              <a:rPr lang="en-US" dirty="0" smtClean="0"/>
              <a:t>dreams</a:t>
            </a:r>
          </a:p>
          <a:p>
            <a:r>
              <a:rPr lang="en-US" dirty="0" smtClean="0"/>
              <a:t>“Should” statements </a:t>
            </a:r>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7684875" y="3122004"/>
            <a:ext cx="2229834" cy="2429710"/>
          </a:xfrm>
          <a:prstGeom prst="rect">
            <a:avLst/>
          </a:prstGeom>
        </p:spPr>
      </p:pic>
    </p:spTree>
    <p:extLst>
      <p:ext uri="{BB962C8B-B14F-4D97-AF65-F5344CB8AC3E}">
        <p14:creationId xmlns:p14="http://schemas.microsoft.com/office/powerpoint/2010/main" val="924819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Signs of </a:t>
            </a:r>
            <a:r>
              <a:rPr lang="en-US" dirty="0" smtClean="0"/>
              <a:t>Anxiety </a:t>
            </a:r>
            <a:endParaRPr lang="en-US" b="1" dirty="0"/>
          </a:p>
        </p:txBody>
      </p:sp>
      <p:sp>
        <p:nvSpPr>
          <p:cNvPr id="4" name="Content Placeholder 3"/>
          <p:cNvSpPr>
            <a:spLocks noGrp="1"/>
          </p:cNvSpPr>
          <p:nvPr>
            <p:ph sz="half" idx="2"/>
          </p:nvPr>
        </p:nvSpPr>
        <p:spPr/>
        <p:txBody>
          <a:bodyPr>
            <a:normAutofit lnSpcReduction="10000"/>
          </a:bodyPr>
          <a:lstStyle/>
          <a:p>
            <a:r>
              <a:rPr lang="en-US" dirty="0"/>
              <a:t>Somatic complaints</a:t>
            </a:r>
          </a:p>
          <a:p>
            <a:r>
              <a:rPr lang="en-US" dirty="0"/>
              <a:t>Nightmares</a:t>
            </a:r>
          </a:p>
          <a:p>
            <a:r>
              <a:rPr lang="en-US" dirty="0"/>
              <a:t>Bedwetting</a:t>
            </a:r>
          </a:p>
          <a:p>
            <a:r>
              <a:rPr lang="en-US" dirty="0"/>
              <a:t>Avoidance</a:t>
            </a:r>
          </a:p>
          <a:p>
            <a:r>
              <a:rPr lang="en-US" dirty="0"/>
              <a:t>Irritability</a:t>
            </a:r>
          </a:p>
          <a:p>
            <a:r>
              <a:rPr lang="en-US" dirty="0"/>
              <a:t>Tantrums</a:t>
            </a:r>
          </a:p>
          <a:p>
            <a:r>
              <a:rPr lang="en-US" dirty="0"/>
              <a:t>Oppositional or defiant behaviors</a:t>
            </a:r>
          </a:p>
          <a:p>
            <a:endParaRPr lang="en-US" dirty="0"/>
          </a:p>
        </p:txBody>
      </p:sp>
      <p:sp>
        <p:nvSpPr>
          <p:cNvPr id="6" name="Content Placeholder 5"/>
          <p:cNvSpPr>
            <a:spLocks noGrp="1"/>
          </p:cNvSpPr>
          <p:nvPr>
            <p:ph sz="quarter" idx="4"/>
          </p:nvPr>
        </p:nvSpPr>
        <p:spPr/>
        <p:txBody>
          <a:bodyPr>
            <a:normAutofit/>
          </a:bodyPr>
          <a:lstStyle/>
          <a:p>
            <a:r>
              <a:rPr lang="en-US" dirty="0" smtClean="0"/>
              <a:t>Trouble </a:t>
            </a:r>
            <a:r>
              <a:rPr lang="en-US" dirty="0"/>
              <a:t>sleeping</a:t>
            </a:r>
          </a:p>
          <a:p>
            <a:r>
              <a:rPr lang="en-US" dirty="0"/>
              <a:t>Difficulty concentrating</a:t>
            </a:r>
          </a:p>
          <a:p>
            <a:r>
              <a:rPr lang="en-US" dirty="0"/>
              <a:t>School refusal</a:t>
            </a:r>
          </a:p>
          <a:p>
            <a:r>
              <a:rPr lang="en-US" dirty="0" smtClean="0"/>
              <a:t>Inflexibility</a:t>
            </a:r>
          </a:p>
          <a:p>
            <a:r>
              <a:rPr lang="en-US" dirty="0" smtClean="0"/>
              <a:t>Separation anxiety</a:t>
            </a:r>
            <a:endParaRPr lang="en-US" dirty="0"/>
          </a:p>
          <a:p>
            <a:endParaRPr lang="en-US" dirty="0"/>
          </a:p>
        </p:txBody>
      </p:sp>
    </p:spTree>
    <p:extLst>
      <p:ext uri="{BB962C8B-B14F-4D97-AF65-F5344CB8AC3E}">
        <p14:creationId xmlns:p14="http://schemas.microsoft.com/office/powerpoint/2010/main" val="2430969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3574</TotalTime>
  <Words>2438</Words>
  <Application>Microsoft Office PowerPoint</Application>
  <PresentationFormat>Widescreen</PresentationFormat>
  <Paragraphs>313</Paragraphs>
  <Slides>50</Slides>
  <Notes>50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6" baseType="lpstr">
      <vt:lpstr>Calibri</vt:lpstr>
      <vt:lpstr>Euphemia</vt:lpstr>
      <vt:lpstr>Times New Roman</vt:lpstr>
      <vt:lpstr>Wingdings</vt:lpstr>
      <vt:lpstr>Children Playing 16x9</vt:lpstr>
      <vt:lpstr>Acrobat Document</vt:lpstr>
      <vt:lpstr>Are Your Kids Worried?</vt:lpstr>
      <vt:lpstr>What are we talking about?</vt:lpstr>
      <vt:lpstr>Fear</vt:lpstr>
      <vt:lpstr>Fears versus Worries versus Anxiety </vt:lpstr>
      <vt:lpstr>The Brain – Fight, Flight, Freeze</vt:lpstr>
      <vt:lpstr>When Do Fears Become Worries or Anxiety?</vt:lpstr>
      <vt:lpstr>How To Tell </vt:lpstr>
      <vt:lpstr>Signs of Worry</vt:lpstr>
      <vt:lpstr>Signs of Anxiety </vt:lpstr>
      <vt:lpstr>SCARED </vt:lpstr>
      <vt:lpstr>Questions? </vt:lpstr>
      <vt:lpstr>What To Do </vt:lpstr>
      <vt:lpstr>Tools</vt:lpstr>
      <vt:lpstr>Mindfulness:  What is it?</vt:lpstr>
      <vt:lpstr>Why is it Helpful?</vt:lpstr>
      <vt:lpstr>What’s the Process?</vt:lpstr>
      <vt:lpstr>Mindful Breathing</vt:lpstr>
      <vt:lpstr>Body Scans &amp; Progressive Muscle Relaxation</vt:lpstr>
      <vt:lpstr>Using Your Senses- step into the photo </vt:lpstr>
      <vt:lpstr>Calm Bottle</vt:lpstr>
      <vt:lpstr>Body Awareness</vt:lpstr>
      <vt:lpstr>Other Tools – Changing Unhelpful Thoughts </vt:lpstr>
      <vt:lpstr>Other Tools:  Story Telling </vt:lpstr>
      <vt:lpstr>Worry Jar</vt:lpstr>
      <vt:lpstr>Other Tools: Diffusion </vt:lpstr>
      <vt:lpstr>Other Tools: Vergence </vt:lpstr>
      <vt:lpstr>Other Tools: Resource Gazespotting </vt:lpstr>
      <vt:lpstr>COVID 19 </vt:lpstr>
      <vt:lpstr>COVID 19 </vt:lpstr>
      <vt:lpstr>COVID 19 </vt:lpstr>
      <vt:lpstr>Words and Pictures From Real Worried Kids </vt:lpstr>
      <vt:lpstr>What I’m anxious about</vt:lpstr>
      <vt:lpstr>Where do I feel anxious?</vt:lpstr>
      <vt:lpstr>PowerPoint Presentation</vt:lpstr>
      <vt:lpstr>How Anxious am I?</vt:lpstr>
      <vt:lpstr>Feeling Soup</vt:lpstr>
      <vt:lpstr>What happens When I’m anxious?</vt:lpstr>
      <vt:lpstr>What happens when I’m anxious?</vt:lpstr>
      <vt:lpstr>What happens when I’m anxious?</vt:lpstr>
      <vt:lpstr>What happens when I’m anxious</vt:lpstr>
      <vt:lpstr>How I feel when I’m anxious</vt:lpstr>
      <vt:lpstr>Overfed Worry Monster </vt:lpstr>
      <vt:lpstr>Just Right Monster </vt:lpstr>
      <vt:lpstr>What Helps?</vt:lpstr>
      <vt:lpstr>What Helps?</vt:lpstr>
      <vt:lpstr>Resources </vt:lpstr>
      <vt:lpstr>Mindfulness</vt:lpstr>
      <vt:lpstr>More Mindfulness</vt:lpstr>
      <vt:lpstr> Books For Parents, Teens, and Children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Your Kids Worried?</dc:title>
  <dc:creator>Cheryl Goldberg</dc:creator>
  <cp:lastModifiedBy>Cheryl Goldberg</cp:lastModifiedBy>
  <cp:revision>94</cp:revision>
  <dcterms:created xsi:type="dcterms:W3CDTF">2020-04-21T17:10:14Z</dcterms:created>
  <dcterms:modified xsi:type="dcterms:W3CDTF">2020-05-14T14:12:19Z</dcterms:modified>
</cp:coreProperties>
</file>