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68" r:id="rId4"/>
    <p:sldId id="260" r:id="rId5"/>
    <p:sldId id="261" r:id="rId6"/>
    <p:sldId id="265" r:id="rId7"/>
    <p:sldId id="262" r:id="rId8"/>
    <p:sldId id="263" r:id="rId9"/>
    <p:sldId id="264" r:id="rId10"/>
    <p:sldId id="266" r:id="rId11"/>
    <p:sldId id="267" r:id="rId12"/>
    <p:sldId id="269" r:id="rId13"/>
    <p:sldId id="258" r:id="rId14"/>
    <p:sldId id="25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59"/>
    <p:restoredTop sz="95170"/>
  </p:normalViewPr>
  <p:slideViewPr>
    <p:cSldViewPr snapToGrid="0" snapToObjects="1">
      <p:cViewPr>
        <p:scale>
          <a:sx n="124" d="100"/>
          <a:sy n="124" d="100"/>
        </p:scale>
        <p:origin x="-32" y="-360"/>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72" d="100"/>
          <a:sy n="72" d="100"/>
        </p:scale>
        <p:origin x="3592"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F21ACF-D5DD-8049-A0B1-DD13A3E560FA}" type="datetimeFigureOut">
              <a:rPr lang="en-US" smtClean="0"/>
              <a:t>5/2/20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C5C54A-2EAA-B64A-A680-0869AF3AC635}" type="slidenum">
              <a:rPr lang="en-US" smtClean="0"/>
              <a:t>‹#›</a:t>
            </a:fld>
            <a:endParaRPr lang="en-US"/>
          </a:p>
        </p:txBody>
      </p:sp>
    </p:spTree>
    <p:extLst>
      <p:ext uri="{BB962C8B-B14F-4D97-AF65-F5344CB8AC3E}">
        <p14:creationId xmlns:p14="http://schemas.microsoft.com/office/powerpoint/2010/main" val="2893479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palousemindfulness.com/index.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ggia.berkeley.edu/"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Sitting with uncertainty: using mindfulness to live in the present. My name is Mark Chrisinger, and I will be your presenter today.</a:t>
            </a:r>
          </a:p>
        </p:txBody>
      </p:sp>
      <p:sp>
        <p:nvSpPr>
          <p:cNvPr id="4" name="Slide Number Placeholder 3"/>
          <p:cNvSpPr>
            <a:spLocks noGrp="1"/>
          </p:cNvSpPr>
          <p:nvPr>
            <p:ph type="sldNum" sz="quarter" idx="5"/>
          </p:nvPr>
        </p:nvSpPr>
        <p:spPr/>
        <p:txBody>
          <a:bodyPr/>
          <a:lstStyle/>
          <a:p>
            <a:fld id="{30C5C54A-2EAA-B64A-A680-0869AF3AC635}" type="slidenum">
              <a:rPr lang="en-US" smtClean="0"/>
              <a:t>1</a:t>
            </a:fld>
            <a:endParaRPr lang="en-US"/>
          </a:p>
        </p:txBody>
      </p:sp>
    </p:spTree>
    <p:extLst>
      <p:ext uri="{BB962C8B-B14F-4D97-AF65-F5344CB8AC3E}">
        <p14:creationId xmlns:p14="http://schemas.microsoft.com/office/powerpoint/2010/main" val="1436380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All that being said, you hopefully have an </a:t>
            </a:r>
            <a:r>
              <a:rPr lang="en-US" sz="1200" i="1" kern="1200" dirty="0">
                <a:solidFill>
                  <a:schemeClr val="tx1"/>
                </a:solidFill>
                <a:effectLst/>
                <a:latin typeface="+mn-lt"/>
                <a:ea typeface="+mn-ea"/>
                <a:cs typeface="+mn-cs"/>
              </a:rPr>
              <a:t>idea</a:t>
            </a:r>
            <a:r>
              <a:rPr lang="en-US" sz="1200" kern="1200" dirty="0">
                <a:solidFill>
                  <a:schemeClr val="tx1"/>
                </a:solidFill>
                <a:effectLst/>
                <a:latin typeface="+mn-lt"/>
                <a:ea typeface="+mn-ea"/>
                <a:cs typeface="+mn-cs"/>
              </a:rPr>
              <a:t> of what mindfulness is and what issues it was designed to address. However, I would like to now proceed to the part of the presentation in which you can </a:t>
            </a:r>
            <a:r>
              <a:rPr lang="en-US" sz="1200" i="1" kern="1200" dirty="0">
                <a:solidFill>
                  <a:schemeClr val="tx1"/>
                </a:solidFill>
                <a:effectLst/>
                <a:latin typeface="+mn-lt"/>
                <a:ea typeface="+mn-ea"/>
                <a:cs typeface="+mn-cs"/>
              </a:rPr>
              <a:t>experience </a:t>
            </a:r>
            <a:r>
              <a:rPr lang="en-US" sz="1200" kern="1200" dirty="0">
                <a:solidFill>
                  <a:schemeClr val="tx1"/>
                </a:solidFill>
                <a:effectLst/>
                <a:latin typeface="+mn-lt"/>
                <a:ea typeface="+mn-ea"/>
                <a:cs typeface="+mn-cs"/>
              </a:rPr>
              <a:t>mindfulness and then use it in your life. </a:t>
            </a:r>
          </a:p>
          <a:p>
            <a:r>
              <a:rPr lang="en-US" sz="1200" kern="1200" dirty="0">
                <a:solidFill>
                  <a:schemeClr val="tx1"/>
                </a:solidFill>
                <a:effectLst/>
                <a:latin typeface="+mn-lt"/>
                <a:ea typeface="+mn-ea"/>
                <a:cs typeface="+mn-cs"/>
              </a:rPr>
              <a:t>Mindfulness practice may have a different flavor from mindfulness as I have described it so far. As I have said, the goal of mindfulness is to accept what cannot be controlled and invest in what can be controlled. The problem is this can be difficult to do. The mind gets worked up into thinking about problems that can’t be solved—what we call rumination—and prevents us from engaging with what can be solved in the present. Because the mind can be like this and easily wander, a large component of mindfulness practice involves learning to manage our attention. </a:t>
            </a:r>
          </a:p>
          <a:p>
            <a:r>
              <a:rPr lang="en-US" sz="1200" kern="1200" dirty="0">
                <a:solidFill>
                  <a:schemeClr val="tx1"/>
                </a:solidFill>
                <a:effectLst/>
                <a:latin typeface="+mn-lt"/>
                <a:ea typeface="+mn-ea"/>
                <a:cs typeface="+mn-cs"/>
              </a:rPr>
              <a:t>For this part of the presentation, I am going to introduce three types of mindfulness practice: sitting meditation, focusing on the present task, and mindful pausing. I will ask you to participate in the sitting meditation exercise. However, please participate as you are comfortable and feel free to stop the exercise at any time. </a:t>
            </a:r>
          </a:p>
          <a:p>
            <a:r>
              <a:rPr lang="en-US" sz="1200" b="1" kern="1200" dirty="0">
                <a:solidFill>
                  <a:schemeClr val="tx1"/>
                </a:solidFill>
                <a:effectLst/>
                <a:latin typeface="+mn-lt"/>
                <a:ea typeface="+mn-ea"/>
                <a:cs typeface="+mn-cs"/>
              </a:rPr>
              <a:t>Sitting Meditation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Go to a place where you can sit in relative privacy and quiet.</a:t>
            </a:r>
          </a:p>
          <a:p>
            <a:r>
              <a:rPr lang="en-US" sz="1200" kern="1200" dirty="0">
                <a:solidFill>
                  <a:schemeClr val="tx1"/>
                </a:solidFill>
                <a:effectLst/>
                <a:latin typeface="+mn-lt"/>
                <a:ea typeface="+mn-ea"/>
                <a:cs typeface="+mn-cs"/>
              </a:rPr>
              <a:t>2. Sit in a comfortable position, either in a chair or on a cushion. If you are sitting without back support, make sure to sit with your knees lower than your pelvis and with your spine naturally curved but not rigid. Once you take your sitting position, try to maintain it for the length of the meditation.</a:t>
            </a:r>
          </a:p>
          <a:p>
            <a:r>
              <a:rPr lang="en-US" sz="1200" kern="1200" dirty="0">
                <a:solidFill>
                  <a:schemeClr val="tx1"/>
                </a:solidFill>
                <a:effectLst/>
                <a:latin typeface="+mn-lt"/>
                <a:ea typeface="+mn-ea"/>
                <a:cs typeface="+mn-cs"/>
              </a:rPr>
              <a:t>3. Set a timer for 5-20 minutes or however long you choose to sit. </a:t>
            </a:r>
          </a:p>
          <a:p>
            <a:r>
              <a:rPr lang="en-US" sz="1200" kern="1200" dirty="0">
                <a:solidFill>
                  <a:schemeClr val="tx1"/>
                </a:solidFill>
                <a:effectLst/>
                <a:latin typeface="+mn-lt"/>
                <a:ea typeface="+mn-ea"/>
                <a:cs typeface="+mn-cs"/>
              </a:rPr>
              <a:t>4. Pay attention to the sensations of breathing at the nostrils or abdomen. Let the breath flow naturally. Notice the sensations of breathing in; notice the sensations of breathing out. Closely follow these sensations from the beginning of the inhalation to the end of the inhalation, from the beginning of the exhalation to the end of the exhalation. Focus on one inhalation at a time, one exhalation at a time. When you notice the mind has wandered, just return to the sensations of breathing. Whatever thoughts or feelings arise, give yourself permission to let them be. You do not need to fight them, change them, or push them away. They can just come and go. This non-resistance to your inner experience is the practice of accepting whatever arises in the moment. </a:t>
            </a:r>
          </a:p>
          <a:p>
            <a:r>
              <a:rPr lang="en-US" sz="1200" kern="1200" dirty="0">
                <a:solidFill>
                  <a:schemeClr val="tx1"/>
                </a:solidFill>
                <a:effectLst/>
                <a:latin typeface="+mn-lt"/>
                <a:ea typeface="+mn-ea"/>
                <a:cs typeface="+mn-cs"/>
              </a:rPr>
              <a:t>5. If you have difficulty maintaining focus, try counting your breaths mentally. As you inhale, count “one.” As you exhale, count “one.” On the next breath, count “two” on the inhalation, “two” on the exhalation,  and so forth up to 5. When you complete five breaths, start over again from the beginning.</a:t>
            </a:r>
          </a:p>
          <a:p>
            <a:r>
              <a:rPr lang="en-US" sz="1200" b="1" kern="1200" dirty="0">
                <a:solidFill>
                  <a:schemeClr val="tx1"/>
                </a:solidFill>
                <a:effectLst/>
                <a:latin typeface="+mn-lt"/>
                <a:ea typeface="+mn-ea"/>
                <a:cs typeface="+mn-cs"/>
              </a:rPr>
              <a:t>Focusing on the Present Task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brief, focusing on the present task means just that: being present to whatever you are doing. Here are steps for how to practice: </a:t>
            </a:r>
          </a:p>
          <a:p>
            <a:r>
              <a:rPr lang="en-US" sz="1200" kern="1200" dirty="0">
                <a:solidFill>
                  <a:schemeClr val="tx1"/>
                </a:solidFill>
                <a:effectLst/>
                <a:latin typeface="+mn-lt"/>
                <a:ea typeface="+mn-ea"/>
                <a:cs typeface="+mn-cs"/>
              </a:rPr>
              <a:t>1. As you are going about your normal activities, remember your intention to be present. </a:t>
            </a:r>
          </a:p>
          <a:p>
            <a:r>
              <a:rPr lang="en-US" sz="1200" kern="1200" dirty="0">
                <a:solidFill>
                  <a:schemeClr val="tx1"/>
                </a:solidFill>
                <a:effectLst/>
                <a:latin typeface="+mn-lt"/>
                <a:ea typeface="+mn-ea"/>
                <a:cs typeface="+mn-cs"/>
              </a:rPr>
              <a:t>2. Pay attention to the sensations of whatever you are doing. If you are walking, notice what it feels like to walk. If you are sitting, notice what it feels like to sit, etc. </a:t>
            </a:r>
          </a:p>
          <a:p>
            <a:r>
              <a:rPr lang="en-US" sz="1200" kern="1200" dirty="0">
                <a:solidFill>
                  <a:schemeClr val="tx1"/>
                </a:solidFill>
                <a:effectLst/>
                <a:latin typeface="+mn-lt"/>
                <a:ea typeface="+mn-ea"/>
                <a:cs typeface="+mn-cs"/>
              </a:rPr>
              <a:t>3. If there is any muscle tension, try to relax it if possible. </a:t>
            </a:r>
          </a:p>
          <a:p>
            <a:r>
              <a:rPr lang="en-US" sz="1200" kern="1200" dirty="0">
                <a:solidFill>
                  <a:schemeClr val="tx1"/>
                </a:solidFill>
                <a:effectLst/>
                <a:latin typeface="+mn-lt"/>
                <a:ea typeface="+mn-ea"/>
                <a:cs typeface="+mn-cs"/>
              </a:rPr>
              <a:t>4. Notice what it feels like to move your body in this moment. To stay anchored, keep your movements deliberate and relaxed. </a:t>
            </a:r>
          </a:p>
          <a:p>
            <a:r>
              <a:rPr lang="en-US" sz="1200" kern="1200" dirty="0">
                <a:solidFill>
                  <a:schemeClr val="tx1"/>
                </a:solidFill>
                <a:effectLst/>
                <a:latin typeface="+mn-lt"/>
                <a:ea typeface="+mn-ea"/>
                <a:cs typeface="+mn-cs"/>
              </a:rPr>
              <a:t>5. When you notice your mind has wandered, just bring your attention back to your body and the present task. If it is helpful, use a word like “present” or “here” to bring yourself back. </a:t>
            </a:r>
          </a:p>
          <a:p>
            <a:r>
              <a:rPr lang="en-US" sz="1200" kern="1200" dirty="0">
                <a:solidFill>
                  <a:schemeClr val="tx1"/>
                </a:solidFill>
                <a:effectLst/>
                <a:latin typeface="+mn-lt"/>
                <a:ea typeface="+mn-ea"/>
                <a:cs typeface="+mn-cs"/>
              </a:rPr>
              <a:t>6. If you are struggling to focus, try anchoring your attention to the breath.</a:t>
            </a:r>
          </a:p>
          <a:p>
            <a:r>
              <a:rPr lang="en-US" sz="1200" b="1" kern="1200" dirty="0">
                <a:solidFill>
                  <a:schemeClr val="tx1"/>
                </a:solidFill>
                <a:effectLst/>
                <a:latin typeface="+mn-lt"/>
                <a:ea typeface="+mn-ea"/>
                <a:cs typeface="+mn-cs"/>
              </a:rPr>
              <a:t>Mindful Pausing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Pausing means taking a moment to breath mindfully throughout the day. Whenever you have a chance, or at regular intervals (for instance, at the top of the hour), stop what you are doing and take 1 to 3 mindful breaths. For this brief time, give yourself the freedom to really just be present with your breath and body. </a:t>
            </a:r>
          </a:p>
          <a:p>
            <a:endParaRPr lang="en-US" dirty="0"/>
          </a:p>
        </p:txBody>
      </p:sp>
      <p:sp>
        <p:nvSpPr>
          <p:cNvPr id="4" name="Slide Number Placeholder 3"/>
          <p:cNvSpPr>
            <a:spLocks noGrp="1"/>
          </p:cNvSpPr>
          <p:nvPr>
            <p:ph type="sldNum" sz="quarter" idx="5"/>
          </p:nvPr>
        </p:nvSpPr>
        <p:spPr/>
        <p:txBody>
          <a:bodyPr/>
          <a:lstStyle/>
          <a:p>
            <a:fld id="{30C5C54A-2EAA-B64A-A680-0869AF3AC635}" type="slidenum">
              <a:rPr lang="en-US" smtClean="0"/>
              <a:t>10</a:t>
            </a:fld>
            <a:endParaRPr lang="en-US"/>
          </a:p>
        </p:txBody>
      </p:sp>
    </p:spTree>
    <p:extLst>
      <p:ext uri="{BB962C8B-B14F-4D97-AF65-F5344CB8AC3E}">
        <p14:creationId xmlns:p14="http://schemas.microsoft.com/office/powerpoint/2010/main" val="4235247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900" b="1" dirty="0">
                <a:latin typeface="Times New Roman" panose="02020603050405020304" pitchFamily="18" charset="0"/>
                <a:cs typeface="Times New Roman" panose="02020603050405020304" pitchFamily="18" charset="0"/>
              </a:rPr>
              <a:t>Websites</a:t>
            </a:r>
          </a:p>
          <a:p>
            <a:pPr lvl="1"/>
            <a:r>
              <a:rPr lang="en-US" sz="1900" dirty="0">
                <a:latin typeface="Times New Roman" panose="02020603050405020304" pitchFamily="18" charset="0"/>
                <a:cs typeface="Times New Roman" panose="02020603050405020304" pitchFamily="18" charset="0"/>
              </a:rPr>
              <a:t>Palouse Mindfulness </a:t>
            </a:r>
            <a:r>
              <a:rPr lang="en-US" sz="1900" u="sng" dirty="0">
                <a:hlinkClick r:id="rId3"/>
              </a:rPr>
              <a:t>https://palousemindfulness.com/index.html</a:t>
            </a:r>
            <a:r>
              <a:rPr lang="en-US" sz="1900" dirty="0">
                <a:effectLst/>
              </a:rPr>
              <a:t> </a:t>
            </a:r>
          </a:p>
          <a:p>
            <a:pPr lvl="1"/>
            <a:r>
              <a:rPr lang="en-US" sz="1900" dirty="0">
                <a:latin typeface="Times New Roman" panose="02020603050405020304" pitchFamily="18" charset="0"/>
                <a:ea typeface="Times New Roman" panose="02020603050405020304" pitchFamily="18" charset="0"/>
              </a:rPr>
              <a:t>Greater Good Science Center</a:t>
            </a:r>
            <a:r>
              <a:rPr lang="en-US" sz="1900" dirty="0"/>
              <a:t> </a:t>
            </a:r>
            <a:r>
              <a:rPr lang="en-US" sz="1900" b="1" dirty="0">
                <a:hlinkClick r:id="rId4"/>
              </a:rPr>
              <a:t>https://ggia.berkeley.edu/</a:t>
            </a:r>
            <a:r>
              <a:rPr lang="en-US" sz="1900" b="1" dirty="0"/>
              <a:t> </a:t>
            </a:r>
          </a:p>
          <a:p>
            <a:pPr marL="457200" lvl="1" indent="0">
              <a:buNone/>
            </a:pPr>
            <a:r>
              <a:rPr lang="en-US" sz="1900" b="1" dirty="0">
                <a:latin typeface="Times New Roman" panose="02020603050405020304" pitchFamily="18" charset="0"/>
                <a:cs typeface="Times New Roman" panose="02020603050405020304" pitchFamily="18" charset="0"/>
              </a:rPr>
              <a:t>Apps</a:t>
            </a:r>
            <a:endParaRPr lang="en-US" sz="1900" b="1" dirty="0"/>
          </a:p>
          <a:p>
            <a:pPr lvl="1"/>
            <a:r>
              <a:rPr lang="en-US" sz="1900" dirty="0">
                <a:latin typeface="Times New Roman" panose="02020603050405020304" pitchFamily="18" charset="0"/>
                <a:cs typeface="Times New Roman" panose="02020603050405020304" pitchFamily="18" charset="0"/>
              </a:rPr>
              <a:t>UCLA Mindful </a:t>
            </a:r>
          </a:p>
          <a:p>
            <a:pPr lvl="1"/>
            <a:r>
              <a:rPr lang="en-US" sz="1900" dirty="0">
                <a:latin typeface="Times New Roman" panose="02020603050405020304" pitchFamily="18" charset="0"/>
                <a:cs typeface="Times New Roman" panose="02020603050405020304" pitchFamily="18" charset="0"/>
              </a:rPr>
              <a:t>Headspace </a:t>
            </a:r>
          </a:p>
          <a:p>
            <a:pPr lvl="1"/>
            <a:r>
              <a:rPr lang="en-US" sz="1900" dirty="0">
                <a:latin typeface="Times New Roman" panose="02020603050405020304" pitchFamily="18" charset="0"/>
                <a:cs typeface="Times New Roman" panose="02020603050405020304" pitchFamily="18" charset="0"/>
              </a:rPr>
              <a:t>Oxford MBCT</a:t>
            </a:r>
          </a:p>
          <a:p>
            <a:pPr marL="457200" lvl="1" indent="0">
              <a:buNone/>
            </a:pPr>
            <a:r>
              <a:rPr lang="en-US" sz="1900" b="1" dirty="0">
                <a:latin typeface="Times New Roman" panose="02020603050405020304" pitchFamily="18" charset="0"/>
                <a:cs typeface="Times New Roman" panose="02020603050405020304" pitchFamily="18" charset="0"/>
              </a:rPr>
              <a:t>Books </a:t>
            </a:r>
          </a:p>
          <a:p>
            <a:pPr lvl="1"/>
            <a:r>
              <a:rPr lang="en-US" sz="1900" dirty="0" err="1">
                <a:latin typeface="Times New Roman" panose="02020603050405020304" pitchFamily="18" charset="0"/>
                <a:ea typeface="SimSun" panose="02010600030101010101" pitchFamily="2" charset="-122"/>
                <a:cs typeface="Times New Roman" panose="02020603050405020304" pitchFamily="18" charset="0"/>
              </a:rPr>
              <a:t>Lehrhaupt</a:t>
            </a:r>
            <a:r>
              <a:rPr lang="en-US" sz="1900" dirty="0">
                <a:latin typeface="Times New Roman" panose="02020603050405020304" pitchFamily="18" charset="0"/>
                <a:ea typeface="SimSun" panose="02010600030101010101" pitchFamily="2" charset="-122"/>
                <a:cs typeface="Times New Roman" panose="02020603050405020304" pitchFamily="18" charset="0"/>
              </a:rPr>
              <a:t>, L., &amp; </a:t>
            </a:r>
            <a:r>
              <a:rPr lang="en-US" sz="1900" dirty="0" err="1">
                <a:latin typeface="Times New Roman" panose="02020603050405020304" pitchFamily="18" charset="0"/>
                <a:ea typeface="SimSun" panose="02010600030101010101" pitchFamily="2" charset="-122"/>
                <a:cs typeface="Times New Roman" panose="02020603050405020304" pitchFamily="18" charset="0"/>
              </a:rPr>
              <a:t>Meibert</a:t>
            </a:r>
            <a:r>
              <a:rPr lang="en-US" sz="1900" dirty="0">
                <a:latin typeface="Times New Roman" panose="02020603050405020304" pitchFamily="18" charset="0"/>
                <a:ea typeface="SimSun" panose="02010600030101010101" pitchFamily="2" charset="-122"/>
                <a:cs typeface="Times New Roman" panose="02020603050405020304" pitchFamily="18" charset="0"/>
              </a:rPr>
              <a:t>, P. (2017). </a:t>
            </a:r>
            <a:r>
              <a:rPr lang="en-US" sz="1900" i="1" dirty="0">
                <a:latin typeface="Times New Roman" panose="02020603050405020304" pitchFamily="18" charset="0"/>
                <a:ea typeface="SimSun" panose="02010600030101010101" pitchFamily="2" charset="-122"/>
                <a:cs typeface="Times New Roman" panose="02020603050405020304" pitchFamily="18" charset="0"/>
              </a:rPr>
              <a:t>Mindfulness-based stress reduction: a program for</a:t>
            </a:r>
            <a:r>
              <a:rPr lang="en-US" sz="1900" dirty="0">
                <a:latin typeface="Times New Roman" panose="02020603050405020304" pitchFamily="18" charset="0"/>
                <a:ea typeface="SimSun" panose="02010600030101010101" pitchFamily="2" charset="-122"/>
                <a:cs typeface="Times New Roman" panose="02020603050405020304" pitchFamily="18" charset="0"/>
              </a:rPr>
              <a:t> </a:t>
            </a:r>
            <a:r>
              <a:rPr lang="en-US" sz="1900" i="1" dirty="0">
                <a:latin typeface="Times New Roman" panose="02020603050405020304" pitchFamily="18" charset="0"/>
                <a:ea typeface="Times New Roman" panose="02020603050405020304" pitchFamily="18" charset="0"/>
              </a:rPr>
              <a:t>enhancing health and vitality. </a:t>
            </a:r>
          </a:p>
          <a:p>
            <a:pPr lvl="1"/>
            <a:r>
              <a:rPr lang="en-US" sz="1900" dirty="0">
                <a:latin typeface="Times New Roman" panose="02020603050405020304" pitchFamily="18" charset="0"/>
                <a:ea typeface="Times New Roman" panose="02020603050405020304" pitchFamily="18" charset="0"/>
              </a:rPr>
              <a:t>Williams, M., &amp; Penman, D. (2011). </a:t>
            </a:r>
            <a:r>
              <a:rPr lang="en-US" sz="1900" i="1" dirty="0">
                <a:latin typeface="Times New Roman" panose="02020603050405020304" pitchFamily="18" charset="0"/>
                <a:ea typeface="Times New Roman" panose="02020603050405020304" pitchFamily="18" charset="0"/>
              </a:rPr>
              <a:t>Mindfulness: an eight-week plan for finding peace in a</a:t>
            </a:r>
            <a:r>
              <a:rPr lang="en-US" sz="1900" dirty="0">
                <a:latin typeface="Times New Roman" panose="02020603050405020304" pitchFamily="18" charset="0"/>
                <a:ea typeface="Times New Roman" panose="02020603050405020304" pitchFamily="18" charset="0"/>
              </a:rPr>
              <a:t> </a:t>
            </a:r>
            <a:r>
              <a:rPr lang="en-US" sz="1900" i="1" dirty="0">
                <a:latin typeface="Times New Roman" panose="02020603050405020304" pitchFamily="18" charset="0"/>
                <a:ea typeface="Times New Roman" panose="02020603050405020304" pitchFamily="18" charset="0"/>
              </a:rPr>
              <a:t>frantic world. </a:t>
            </a:r>
          </a:p>
          <a:p>
            <a:pPr lvl="1"/>
            <a:r>
              <a:rPr lang="en-US" sz="1900" dirty="0">
                <a:latin typeface="Times New Roman" panose="02020603050405020304" pitchFamily="18" charset="0"/>
                <a:cs typeface="Times New Roman" panose="02020603050405020304" pitchFamily="18" charset="0"/>
              </a:rPr>
              <a:t>Kabat-Zinn, J. (1994). </a:t>
            </a:r>
            <a:r>
              <a:rPr lang="en-US" sz="1900" i="1" dirty="0">
                <a:latin typeface="Times New Roman" panose="02020603050405020304" pitchFamily="18" charset="0"/>
                <a:cs typeface="Times New Roman" panose="02020603050405020304" pitchFamily="18" charset="0"/>
              </a:rPr>
              <a:t>Wherever you go, there you are. </a:t>
            </a:r>
            <a:endParaRPr lang="en-US" sz="1900" i="1" dirty="0">
              <a:latin typeface="Times New Roman" panose="02020603050405020304" pitchFamily="18" charset="0"/>
              <a:ea typeface="Times New Roman" panose="02020603050405020304" pitchFamily="18" charset="0"/>
            </a:endParaRPr>
          </a:p>
          <a:p>
            <a:pPr lvl="1"/>
            <a:endParaRPr lang="en-US" sz="13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0C5C54A-2EAA-B64A-A680-0869AF3AC635}" type="slidenum">
              <a:rPr lang="en-US" smtClean="0"/>
              <a:t>11</a:t>
            </a:fld>
            <a:endParaRPr lang="en-US"/>
          </a:p>
        </p:txBody>
      </p:sp>
    </p:spTree>
    <p:extLst>
      <p:ext uri="{BB962C8B-B14F-4D97-AF65-F5344CB8AC3E}">
        <p14:creationId xmlns:p14="http://schemas.microsoft.com/office/powerpoint/2010/main" val="1439360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b="1" kern="1200" dirty="0">
                <a:solidFill>
                  <a:schemeClr val="tx1"/>
                </a:solidFill>
                <a:effectLst/>
                <a:latin typeface="+mn-lt"/>
                <a:ea typeface="+mn-ea"/>
                <a:cs typeface="+mn-cs"/>
              </a:rPr>
              <a:t>Know that </a:t>
            </a:r>
            <a:r>
              <a:rPr lang="en-US" sz="1200" b="1" i="1" kern="1200" dirty="0">
                <a:solidFill>
                  <a:schemeClr val="tx1"/>
                </a:solidFill>
                <a:effectLst/>
                <a:latin typeface="+mn-lt"/>
                <a:ea typeface="+mn-ea"/>
                <a:cs typeface="+mn-cs"/>
              </a:rPr>
              <a:t>mindfulness</a:t>
            </a:r>
            <a:r>
              <a:rPr lang="en-US" sz="1200" b="1" kern="1200" dirty="0">
                <a:solidFill>
                  <a:schemeClr val="tx1"/>
                </a:solidFill>
                <a:effectLst/>
                <a:latin typeface="+mn-lt"/>
                <a:ea typeface="+mn-ea"/>
                <a:cs typeface="+mn-cs"/>
              </a:rPr>
              <a:t> means paying attention, on purpose, without judgment.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Understand the relationship between mindfulness and uncertainty is about control</a:t>
            </a:r>
            <a:r>
              <a:rPr lang="en-US" sz="1200" kern="1200" dirty="0">
                <a:solidFill>
                  <a:schemeClr val="tx1"/>
                </a:solidFill>
                <a:effectLst/>
                <a:latin typeface="+mn-lt"/>
                <a:ea typeface="+mn-ea"/>
                <a:cs typeface="+mn-cs"/>
              </a:rPr>
              <a:t>: By being in the present, we can let go of what we don’t control—for instance, the laws of nature— and take hold of what we do control (our own actions). This is the raft on the river principle. We control the raft but not the river. The raft is our actions; the river is uncertainty.</a:t>
            </a:r>
          </a:p>
          <a:p>
            <a:r>
              <a:rPr lang="en-US" sz="1200" b="1" kern="1200" dirty="0">
                <a:solidFill>
                  <a:schemeClr val="tx1"/>
                </a:solidFill>
                <a:effectLst/>
                <a:latin typeface="+mn-lt"/>
                <a:ea typeface="+mn-ea"/>
                <a:cs typeface="+mn-cs"/>
              </a:rPr>
              <a:t>Know how to practice mindful breathing</a:t>
            </a:r>
            <a:r>
              <a:rPr lang="en-US" sz="1200" kern="1200" dirty="0">
                <a:solidFill>
                  <a:schemeClr val="tx1"/>
                </a:solidFill>
                <a:effectLst/>
                <a:latin typeface="+mn-lt"/>
                <a:ea typeface="+mn-ea"/>
                <a:cs typeface="+mn-cs"/>
              </a:rPr>
              <a:t> by paying attention to the breath at the nostrils or abdomen while letting go of thoughts. </a:t>
            </a:r>
          </a:p>
          <a:p>
            <a:r>
              <a:rPr lang="en-US" sz="1200" b="1" kern="1200" dirty="0">
                <a:solidFill>
                  <a:schemeClr val="tx1"/>
                </a:solidFill>
                <a:effectLst/>
                <a:latin typeface="+mn-lt"/>
                <a:ea typeface="+mn-ea"/>
                <a:cs typeface="+mn-cs"/>
              </a:rPr>
              <a:t>Know how to practice mindfulness at any time</a:t>
            </a:r>
            <a:r>
              <a:rPr lang="en-US" sz="1200" kern="1200" dirty="0">
                <a:solidFill>
                  <a:schemeClr val="tx1"/>
                </a:solidFill>
                <a:effectLst/>
                <a:latin typeface="+mn-lt"/>
                <a:ea typeface="+mn-ea"/>
                <a:cs typeface="+mn-cs"/>
              </a:rPr>
              <a:t> by paying attention to what it feels like to be doing whatever you are doing. </a:t>
            </a:r>
          </a:p>
          <a:p>
            <a:r>
              <a:rPr lang="en-US" sz="1200" b="1" kern="1200" dirty="0">
                <a:solidFill>
                  <a:schemeClr val="tx1"/>
                </a:solidFill>
                <a:effectLst/>
                <a:latin typeface="+mn-lt"/>
                <a:ea typeface="+mn-ea"/>
                <a:cs typeface="+mn-cs"/>
              </a:rPr>
              <a:t>Know how to take a mindful pause </a:t>
            </a:r>
            <a:r>
              <a:rPr lang="en-US" sz="1200" kern="1200" dirty="0">
                <a:solidFill>
                  <a:schemeClr val="tx1"/>
                </a:solidFill>
                <a:effectLst/>
                <a:latin typeface="+mn-lt"/>
                <a:ea typeface="+mn-ea"/>
                <a:cs typeface="+mn-cs"/>
              </a:rPr>
              <a:t>by stopping what you are doing and focusing on your breathing for 1 to 3 breaths. </a:t>
            </a:r>
          </a:p>
          <a:p>
            <a:r>
              <a:rPr lang="en-US" sz="1200" b="1" kern="1200" dirty="0">
                <a:solidFill>
                  <a:schemeClr val="tx1"/>
                </a:solidFill>
                <a:effectLst/>
                <a:latin typeface="+mn-lt"/>
                <a:ea typeface="+mn-ea"/>
                <a:cs typeface="+mn-cs"/>
              </a:rPr>
              <a:t>Know that practicing mindfulness can help you let go of worry and stress, accept life, enjoy life, and strengthen your core values.</a:t>
            </a:r>
            <a:endParaRPr lang="en-US" dirty="0"/>
          </a:p>
        </p:txBody>
      </p:sp>
      <p:sp>
        <p:nvSpPr>
          <p:cNvPr id="4" name="Slide Number Placeholder 3"/>
          <p:cNvSpPr>
            <a:spLocks noGrp="1"/>
          </p:cNvSpPr>
          <p:nvPr>
            <p:ph type="sldNum" sz="quarter" idx="5"/>
          </p:nvPr>
        </p:nvSpPr>
        <p:spPr/>
        <p:txBody>
          <a:bodyPr/>
          <a:lstStyle/>
          <a:p>
            <a:fld id="{30C5C54A-2EAA-B64A-A680-0869AF3AC635}" type="slidenum">
              <a:rPr lang="en-US" smtClean="0"/>
              <a:t>12</a:t>
            </a:fld>
            <a:endParaRPr lang="en-US"/>
          </a:p>
        </p:txBody>
      </p:sp>
    </p:spTree>
    <p:extLst>
      <p:ext uri="{BB962C8B-B14F-4D97-AF65-F5344CB8AC3E}">
        <p14:creationId xmlns:p14="http://schemas.microsoft.com/office/powerpoint/2010/main" val="772305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C5C54A-2EAA-B64A-A680-0869AF3AC635}" type="slidenum">
              <a:rPr lang="en-US" smtClean="0"/>
              <a:t>13</a:t>
            </a:fld>
            <a:endParaRPr lang="en-US"/>
          </a:p>
        </p:txBody>
      </p:sp>
    </p:spTree>
    <p:extLst>
      <p:ext uri="{BB962C8B-B14F-4D97-AF65-F5344CB8AC3E}">
        <p14:creationId xmlns:p14="http://schemas.microsoft.com/office/powerpoint/2010/main" val="3574348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C5C54A-2EAA-B64A-A680-0869AF3AC635}" type="slidenum">
              <a:rPr lang="en-US" smtClean="0"/>
              <a:t>14</a:t>
            </a:fld>
            <a:endParaRPr lang="en-US"/>
          </a:p>
        </p:txBody>
      </p:sp>
    </p:spTree>
    <p:extLst>
      <p:ext uri="{BB962C8B-B14F-4D97-AF65-F5344CB8AC3E}">
        <p14:creationId xmlns:p14="http://schemas.microsoft.com/office/powerpoint/2010/main" val="2228801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sz="1200" b="1" kern="1200" dirty="0">
                <a:solidFill>
                  <a:schemeClr val="tx1"/>
                </a:solidFill>
                <a:effectLst/>
                <a:latin typeface="+mn-lt"/>
                <a:ea typeface="+mn-ea"/>
                <a:cs typeface="+mn-cs"/>
              </a:rPr>
              <a:t>Know that </a:t>
            </a:r>
            <a:r>
              <a:rPr lang="en-US" sz="1200" b="1" i="1" kern="1200" dirty="0">
                <a:solidFill>
                  <a:schemeClr val="tx1"/>
                </a:solidFill>
                <a:effectLst/>
                <a:latin typeface="+mn-lt"/>
                <a:ea typeface="+mn-ea"/>
                <a:cs typeface="+mn-cs"/>
              </a:rPr>
              <a:t>mindfulness</a:t>
            </a:r>
            <a:r>
              <a:rPr lang="en-US" sz="1200" b="1" kern="1200" dirty="0">
                <a:solidFill>
                  <a:schemeClr val="tx1"/>
                </a:solidFill>
                <a:effectLst/>
                <a:latin typeface="+mn-lt"/>
                <a:ea typeface="+mn-ea"/>
                <a:cs typeface="+mn-cs"/>
              </a:rPr>
              <a:t> means paying attention, on purpose, without judgment.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Understand the relationship between mindfulness and uncertainty is about control</a:t>
            </a:r>
            <a:r>
              <a:rPr lang="en-US" sz="1200" kern="1200" dirty="0">
                <a:solidFill>
                  <a:schemeClr val="tx1"/>
                </a:solidFill>
                <a:effectLst/>
                <a:latin typeface="+mn-lt"/>
                <a:ea typeface="+mn-ea"/>
                <a:cs typeface="+mn-cs"/>
              </a:rPr>
              <a:t>: By being in the present, we can let go of what we don’t control—for instance, the laws of nature— and take hold of what we do control (our own actions). This is the raft on the river principle. We control the raft but not the river. The raft is our actions; the river is uncertainty.</a:t>
            </a:r>
          </a:p>
          <a:p>
            <a:r>
              <a:rPr lang="en-US" sz="1200" b="1" kern="1200" dirty="0">
                <a:solidFill>
                  <a:schemeClr val="tx1"/>
                </a:solidFill>
                <a:effectLst/>
                <a:latin typeface="+mn-lt"/>
                <a:ea typeface="+mn-ea"/>
                <a:cs typeface="+mn-cs"/>
              </a:rPr>
              <a:t>Know how to practice mindful breathing</a:t>
            </a:r>
            <a:r>
              <a:rPr lang="en-US" sz="1200" kern="1200" dirty="0">
                <a:solidFill>
                  <a:schemeClr val="tx1"/>
                </a:solidFill>
                <a:effectLst/>
                <a:latin typeface="+mn-lt"/>
                <a:ea typeface="+mn-ea"/>
                <a:cs typeface="+mn-cs"/>
              </a:rPr>
              <a:t> by paying attention to the breath at the nostrils or abdomen while letting go of thoughts. </a:t>
            </a:r>
          </a:p>
          <a:p>
            <a:r>
              <a:rPr lang="en-US" sz="1200" b="1" kern="1200" dirty="0">
                <a:solidFill>
                  <a:schemeClr val="tx1"/>
                </a:solidFill>
                <a:effectLst/>
                <a:latin typeface="+mn-lt"/>
                <a:ea typeface="+mn-ea"/>
                <a:cs typeface="+mn-cs"/>
              </a:rPr>
              <a:t>Know how to practice mindfulness at any time</a:t>
            </a:r>
            <a:r>
              <a:rPr lang="en-US" sz="1200" kern="1200" dirty="0">
                <a:solidFill>
                  <a:schemeClr val="tx1"/>
                </a:solidFill>
                <a:effectLst/>
                <a:latin typeface="+mn-lt"/>
                <a:ea typeface="+mn-ea"/>
                <a:cs typeface="+mn-cs"/>
              </a:rPr>
              <a:t> by paying attention to what it feels like to be doing whatever you are doing. </a:t>
            </a:r>
          </a:p>
          <a:p>
            <a:r>
              <a:rPr lang="en-US" sz="1200" b="1" kern="1200" dirty="0">
                <a:solidFill>
                  <a:schemeClr val="tx1"/>
                </a:solidFill>
                <a:effectLst/>
                <a:latin typeface="+mn-lt"/>
                <a:ea typeface="+mn-ea"/>
                <a:cs typeface="+mn-cs"/>
              </a:rPr>
              <a:t>Know how to take a mindful pause </a:t>
            </a:r>
            <a:r>
              <a:rPr lang="en-US" sz="1200" kern="1200" dirty="0">
                <a:solidFill>
                  <a:schemeClr val="tx1"/>
                </a:solidFill>
                <a:effectLst/>
                <a:latin typeface="+mn-lt"/>
                <a:ea typeface="+mn-ea"/>
                <a:cs typeface="+mn-cs"/>
              </a:rPr>
              <a:t>by stopping what you are doing and focusing on your breathing for 1 to 3 breaths. </a:t>
            </a:r>
          </a:p>
          <a:p>
            <a:r>
              <a:rPr lang="en-US" sz="1200" b="1" kern="1200" dirty="0">
                <a:solidFill>
                  <a:schemeClr val="tx1"/>
                </a:solidFill>
                <a:effectLst/>
                <a:latin typeface="+mn-lt"/>
                <a:ea typeface="+mn-ea"/>
                <a:cs typeface="+mn-cs"/>
              </a:rPr>
              <a:t>Know that practicing mindfulness can help you let go of worry and stress, accept life, enjoy life, and strengthen your core values.</a:t>
            </a:r>
            <a:endParaRPr lang="en-US" dirty="0"/>
          </a:p>
        </p:txBody>
      </p:sp>
      <p:sp>
        <p:nvSpPr>
          <p:cNvPr id="4" name="Slide Number Placeholder 3"/>
          <p:cNvSpPr>
            <a:spLocks noGrp="1"/>
          </p:cNvSpPr>
          <p:nvPr>
            <p:ph type="sldNum" sz="quarter" idx="5"/>
          </p:nvPr>
        </p:nvSpPr>
        <p:spPr/>
        <p:txBody>
          <a:bodyPr/>
          <a:lstStyle/>
          <a:p>
            <a:fld id="{30C5C54A-2EAA-B64A-A680-0869AF3AC635}" type="slidenum">
              <a:rPr lang="en-US" smtClean="0"/>
              <a:t>2</a:t>
            </a:fld>
            <a:endParaRPr lang="en-US"/>
          </a:p>
        </p:txBody>
      </p:sp>
    </p:spTree>
    <p:extLst>
      <p:ext uri="{BB962C8B-B14F-4D97-AF65-F5344CB8AC3E}">
        <p14:creationId xmlns:p14="http://schemas.microsoft.com/office/powerpoint/2010/main" val="761545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Broad to specific</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1. To reduce worry about the future and rumination about the past. </a:t>
            </a:r>
          </a:p>
          <a:p>
            <a:pPr marL="171450" indent="-171450">
              <a:buFont typeface="Arial" panose="020B0604020202020204" pitchFamily="34" charset="0"/>
              <a:buChar char="•"/>
            </a:pPr>
            <a:r>
              <a:rPr lang="en-US" sz="1200" kern="1200" dirty="0" err="1">
                <a:solidFill>
                  <a:schemeClr val="tx1"/>
                </a:solidFill>
                <a:effectLst/>
                <a:latin typeface="+mn-lt"/>
                <a:ea typeface="+mn-ea"/>
                <a:cs typeface="+mn-cs"/>
              </a:rPr>
              <a:t>Mbct</a:t>
            </a:r>
            <a:r>
              <a:rPr lang="en-US" sz="1200" kern="1200" dirty="0">
                <a:solidFill>
                  <a:schemeClr val="tx1"/>
                </a:solidFill>
                <a:effectLst/>
                <a:latin typeface="+mn-lt"/>
                <a:ea typeface="+mn-ea"/>
                <a:cs typeface="+mn-cs"/>
              </a:rPr>
              <a:t>, rumination, mental disorders; stop worrying about the river; focus on the bowl of oil; really clarifies the two</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2. To enhance the present by noticing what is good.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Behaviorism, broaden and build, gestalt and cat; enjoying the breath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3. To increase acceptance of the present.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does not mean just tolerating horrible conditions.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letting go of unrealistic efforts to change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radical acceptance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Epictetus and loving the river for what it is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4. To reduce stress and self-soothe.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Mindful breathing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5. To return to core values-in-action.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Return to deepest values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awaken from bad habits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Next we will go to practical applications, but first:</a:t>
            </a:r>
          </a:p>
          <a:p>
            <a:pPr marL="171450" indent="-171450">
              <a:buFont typeface="Arial" panose="020B0604020202020204" pitchFamily="34" charset="0"/>
              <a:buChar char="•"/>
            </a:pPr>
            <a:r>
              <a:rPr lang="en-US" dirty="0"/>
              <a:t>QUESTIONS </a:t>
            </a:r>
          </a:p>
        </p:txBody>
      </p:sp>
      <p:sp>
        <p:nvSpPr>
          <p:cNvPr id="4" name="Slide Number Placeholder 3"/>
          <p:cNvSpPr>
            <a:spLocks noGrp="1"/>
          </p:cNvSpPr>
          <p:nvPr>
            <p:ph type="sldNum" sz="quarter" idx="5"/>
          </p:nvPr>
        </p:nvSpPr>
        <p:spPr/>
        <p:txBody>
          <a:bodyPr/>
          <a:lstStyle/>
          <a:p>
            <a:fld id="{30C5C54A-2EAA-B64A-A680-0869AF3AC635}" type="slidenum">
              <a:rPr lang="en-US" smtClean="0"/>
              <a:t>3</a:t>
            </a:fld>
            <a:endParaRPr lang="en-US"/>
          </a:p>
        </p:txBody>
      </p:sp>
    </p:spTree>
    <p:extLst>
      <p:ext uri="{BB962C8B-B14F-4D97-AF65-F5344CB8AC3E}">
        <p14:creationId xmlns:p14="http://schemas.microsoft.com/office/powerpoint/2010/main" val="2631608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Typically, when we define mindfulness, we say something like this quote from Jon </a:t>
            </a:r>
            <a:r>
              <a:rPr lang="en-US" sz="1200" kern="1200" dirty="0" err="1">
                <a:solidFill>
                  <a:schemeClr val="tx1"/>
                </a:solidFill>
                <a:effectLst/>
                <a:latin typeface="+mn-lt"/>
                <a:ea typeface="+mn-ea"/>
                <a:cs typeface="+mn-cs"/>
              </a:rPr>
              <a:t>Kabatt</a:t>
            </a:r>
            <a:r>
              <a:rPr lang="en-US" sz="1200" kern="1200" dirty="0">
                <a:solidFill>
                  <a:schemeClr val="tx1"/>
                </a:solidFill>
                <a:effectLst/>
                <a:latin typeface="+mn-lt"/>
                <a:ea typeface="+mn-ea"/>
                <a:cs typeface="+mn-cs"/>
              </a:rPr>
              <a:t>-Zinn: “Mindfulness means paying attention in a particular way: on purpose, in the present moment, and nonjudgmentally” (p. 4).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Modern, practical definition of mindfulness.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Historically, </a:t>
            </a:r>
            <a:r>
              <a:rPr lang="en-US" sz="1200" kern="1200" dirty="0" err="1">
                <a:solidFill>
                  <a:schemeClr val="tx1"/>
                </a:solidFill>
                <a:effectLst/>
                <a:latin typeface="+mn-lt"/>
                <a:ea typeface="+mn-ea"/>
                <a:cs typeface="+mn-cs"/>
              </a:rPr>
              <a:t>buddhist</a:t>
            </a:r>
            <a:r>
              <a:rPr lang="en-US" sz="1200" kern="1200" dirty="0">
                <a:solidFill>
                  <a:schemeClr val="tx1"/>
                </a:solidFill>
                <a:effectLst/>
                <a:latin typeface="+mn-lt"/>
                <a:ea typeface="+mn-ea"/>
                <a:cs typeface="+mn-cs"/>
              </a:rPr>
              <a:t> practice. More later—the raft in the river.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Practically: mindful breathing exercise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0C5C54A-2EAA-B64A-A680-0869AF3AC635}" type="slidenum">
              <a:rPr lang="en-US" smtClean="0"/>
              <a:t>4</a:t>
            </a:fld>
            <a:endParaRPr lang="en-US"/>
          </a:p>
        </p:txBody>
      </p:sp>
    </p:spTree>
    <p:extLst>
      <p:ext uri="{BB962C8B-B14F-4D97-AF65-F5344CB8AC3E}">
        <p14:creationId xmlns:p14="http://schemas.microsoft.com/office/powerpoint/2010/main" val="129592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Mindfulness was developed in the context of Buddhism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River and the raft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err="1">
                <a:solidFill>
                  <a:schemeClr val="tx1"/>
                </a:solidFill>
                <a:effectLst/>
                <a:latin typeface="+mn-lt"/>
                <a:ea typeface="+mn-ea"/>
                <a:cs typeface="+mn-cs"/>
              </a:rPr>
              <a:t>Satipatthana</a:t>
            </a:r>
            <a:r>
              <a:rPr lang="en-US" sz="1200" kern="1200" dirty="0">
                <a:solidFill>
                  <a:schemeClr val="tx1"/>
                </a:solidFill>
                <a:effectLst/>
                <a:latin typeface="+mn-lt"/>
                <a:ea typeface="+mn-ea"/>
                <a:cs typeface="+mn-cs"/>
              </a:rPr>
              <a:t>: death (the river) and breath (the raft), seeing the river (acceptance) and steering the raft (returning to our valued action)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Def: Bowl of oil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Five contemplations. Here’s the river: “‘I am subject to aging,… I am subject to illness … I am subject to death …I will grow different, separate from all that is dear and appealing to me.’” (AN 5.57). Here’s the raft: “‘I am the owner of my actions, heir to my actions, born of my actions, related through my actions, and have my actions as my arbitrator. Whatever I do, for good or for evil, to that will I fall heir.’”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Life is a raft on a river deal</a:t>
            </a:r>
          </a:p>
          <a:p>
            <a:endParaRPr lang="en-US" dirty="0"/>
          </a:p>
        </p:txBody>
      </p:sp>
      <p:sp>
        <p:nvSpPr>
          <p:cNvPr id="4" name="Slide Number Placeholder 3"/>
          <p:cNvSpPr>
            <a:spLocks noGrp="1"/>
          </p:cNvSpPr>
          <p:nvPr>
            <p:ph type="sldNum" sz="quarter" idx="5"/>
          </p:nvPr>
        </p:nvSpPr>
        <p:spPr/>
        <p:txBody>
          <a:bodyPr/>
          <a:lstStyle/>
          <a:p>
            <a:fld id="{30C5C54A-2EAA-B64A-A680-0869AF3AC635}" type="slidenum">
              <a:rPr lang="en-US" smtClean="0"/>
              <a:t>5</a:t>
            </a:fld>
            <a:endParaRPr lang="en-US"/>
          </a:p>
        </p:txBody>
      </p:sp>
    </p:spTree>
    <p:extLst>
      <p:ext uri="{BB962C8B-B14F-4D97-AF65-F5344CB8AC3E}">
        <p14:creationId xmlns:p14="http://schemas.microsoft.com/office/powerpoint/2010/main" val="3371262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C5C54A-2EAA-B64A-A680-0869AF3AC635}" type="slidenum">
              <a:rPr lang="en-US" smtClean="0"/>
              <a:t>6</a:t>
            </a:fld>
            <a:endParaRPr lang="en-US"/>
          </a:p>
        </p:txBody>
      </p:sp>
    </p:spTree>
    <p:extLst>
      <p:ext uri="{BB962C8B-B14F-4D97-AF65-F5344CB8AC3E}">
        <p14:creationId xmlns:p14="http://schemas.microsoft.com/office/powerpoint/2010/main" val="1440225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raft on a river principle is not unique to Buddhism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Epictetus: “Of all existing things some are in our power, and others are not in our power. In our power are thought, impulse, will to get and will to avoid, and, in a word, everything which is our own doing. Things not in our power include the body, property, reputation, office, and, in a word, everything which is not our own doing. Things in our power are by nature free, unhindered, </a:t>
            </a:r>
            <a:r>
              <a:rPr lang="en-US" sz="1200" kern="1200" dirty="0" err="1">
                <a:solidFill>
                  <a:schemeClr val="tx1"/>
                </a:solidFill>
                <a:effectLst/>
                <a:latin typeface="+mn-lt"/>
                <a:ea typeface="+mn-ea"/>
                <a:cs typeface="+mn-cs"/>
              </a:rPr>
              <a:t>untrammelled</a:t>
            </a:r>
            <a:r>
              <a:rPr lang="en-US" sz="1200" kern="1200" dirty="0">
                <a:solidFill>
                  <a:schemeClr val="tx1"/>
                </a:solidFill>
                <a:effectLst/>
                <a:latin typeface="+mn-lt"/>
                <a:ea typeface="+mn-ea"/>
                <a:cs typeface="+mn-cs"/>
              </a:rPr>
              <a:t>; things not in our power are weak, servile, subject to hindrance, dependent on others” (Enchiridion 1).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Clearly distinguishing the raft and the river and saying focus on the raft—don’t spend your time trying to control the river!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Similar to Buddhism: “Do not seek to have events happen as you want them to, but instead want them to happen as they do happen, and your life will go well” (Enchiridion 8).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To put it different: love (or accept) the river for what it is and use your raft </a:t>
            </a:r>
          </a:p>
          <a:p>
            <a:endParaRPr lang="en-US" dirty="0"/>
          </a:p>
        </p:txBody>
      </p:sp>
      <p:sp>
        <p:nvSpPr>
          <p:cNvPr id="4" name="Slide Number Placeholder 3"/>
          <p:cNvSpPr>
            <a:spLocks noGrp="1"/>
          </p:cNvSpPr>
          <p:nvPr>
            <p:ph type="sldNum" sz="quarter" idx="5"/>
          </p:nvPr>
        </p:nvSpPr>
        <p:spPr/>
        <p:txBody>
          <a:bodyPr/>
          <a:lstStyle/>
          <a:p>
            <a:fld id="{30C5C54A-2EAA-B64A-A680-0869AF3AC635}" type="slidenum">
              <a:rPr lang="en-US" smtClean="0"/>
              <a:t>7</a:t>
            </a:fld>
            <a:endParaRPr lang="en-US"/>
          </a:p>
        </p:txBody>
      </p:sp>
    </p:spTree>
    <p:extLst>
      <p:ext uri="{BB962C8B-B14F-4D97-AF65-F5344CB8AC3E}">
        <p14:creationId xmlns:p14="http://schemas.microsoft.com/office/powerpoint/2010/main" val="3159124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writer of the Hebrew book of Ecclesiastes, after reflecting on his mortality, writes: “So I hated life, because the work that is done under the sun was grievous to me. All of it is meaningless, a chasing after the wind (Ecclesiastes 2:17).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Powerlessness—chasing after the wind like holding the current in your hand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author proceeds to a similar conclusion as Epictetus: “Enjoy life with your spouse, whom you love, all the days of this meaningless life that has been given you under the sun—all your meaningless days. For this is your lot in life and in your toilsome labor under the sun. Whatever your hand finds to do, do it with all your might, for in the realm of the dead, where you are going, there is neither working nor planning nor knowledge nor wisdom” (Ecclesiastes 9:10).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even sounds like mindfulness: that bowl of oil definition—bringing an intense awareness to the present action—with all your might.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Talking about enjoyment, values—living more deeply. </a:t>
            </a:r>
          </a:p>
        </p:txBody>
      </p:sp>
      <p:sp>
        <p:nvSpPr>
          <p:cNvPr id="4" name="Slide Number Placeholder 3"/>
          <p:cNvSpPr>
            <a:spLocks noGrp="1"/>
          </p:cNvSpPr>
          <p:nvPr>
            <p:ph type="sldNum" sz="quarter" idx="5"/>
          </p:nvPr>
        </p:nvSpPr>
        <p:spPr/>
        <p:txBody>
          <a:bodyPr/>
          <a:lstStyle/>
          <a:p>
            <a:fld id="{30C5C54A-2EAA-B64A-A680-0869AF3AC635}" type="slidenum">
              <a:rPr lang="en-US" smtClean="0"/>
              <a:t>8</a:t>
            </a:fld>
            <a:endParaRPr lang="en-US"/>
          </a:p>
        </p:txBody>
      </p:sp>
    </p:spTree>
    <p:extLst>
      <p:ext uri="{BB962C8B-B14F-4D97-AF65-F5344CB8AC3E}">
        <p14:creationId xmlns:p14="http://schemas.microsoft.com/office/powerpoint/2010/main" val="1565572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These basic themes can be seen today in mindfulness-based mental health treatments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 noted earlier, Jon </a:t>
            </a:r>
            <a:r>
              <a:rPr lang="en-US" sz="1200" kern="1200" dirty="0" err="1">
                <a:solidFill>
                  <a:schemeClr val="tx1"/>
                </a:solidFill>
                <a:effectLst/>
                <a:latin typeface="+mn-lt"/>
                <a:ea typeface="+mn-ea"/>
                <a:cs typeface="+mn-cs"/>
              </a:rPr>
              <a:t>Kabatt</a:t>
            </a:r>
            <a:r>
              <a:rPr lang="en-US" sz="1200" kern="1200" dirty="0">
                <a:solidFill>
                  <a:schemeClr val="tx1"/>
                </a:solidFill>
                <a:effectLst/>
                <a:latin typeface="+mn-lt"/>
                <a:ea typeface="+mn-ea"/>
                <a:cs typeface="+mn-cs"/>
              </a:rPr>
              <a:t>-Zinn defined mindfulness as follows: “Mindfulness means paying attention in a particular way: on purpose, in the present moment, and nonjudgmentally. This kind of attention nurtures greater awareness, clarity, and acceptance of the present-moment reality. It wakes us up to the fact that our lives unfold only in moments. If we are not fully present for many of those moments, we may not only miss what is most valuable in our lives but also fail to realize the richness of the depth of our possibilities for growth and transformation” (1994, p. 4).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same river-raft relationship—notice how he talks about seeing the river in the present.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 dialectical behavior therapy, Marsha Linehan present mindfulness as an essential mental health skill (Linehan, 201).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Observe, describe, participate, one-pointed, effectively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pervasive emotional dysregulation and chaos balanced with effective action</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acceptance and commitment therapy, referred to as ACT.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Serenity prayer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Values in action (raft-focused action)</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Same theme throughout history: raft on a river; when you see the river for what it is, you can stop fighting it and focus on navigating it.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If we are suffering, chances are we are trying to control the river and not the raft.</a:t>
            </a:r>
          </a:p>
          <a:p>
            <a:endParaRPr lang="en-US" dirty="0"/>
          </a:p>
        </p:txBody>
      </p:sp>
      <p:sp>
        <p:nvSpPr>
          <p:cNvPr id="4" name="Slide Number Placeholder 3"/>
          <p:cNvSpPr>
            <a:spLocks noGrp="1"/>
          </p:cNvSpPr>
          <p:nvPr>
            <p:ph type="sldNum" sz="quarter" idx="5"/>
          </p:nvPr>
        </p:nvSpPr>
        <p:spPr/>
        <p:txBody>
          <a:bodyPr/>
          <a:lstStyle/>
          <a:p>
            <a:fld id="{30C5C54A-2EAA-B64A-A680-0869AF3AC635}" type="slidenum">
              <a:rPr lang="en-US" smtClean="0"/>
              <a:t>9</a:t>
            </a:fld>
            <a:endParaRPr lang="en-US"/>
          </a:p>
        </p:txBody>
      </p:sp>
    </p:spTree>
    <p:extLst>
      <p:ext uri="{BB962C8B-B14F-4D97-AF65-F5344CB8AC3E}">
        <p14:creationId xmlns:p14="http://schemas.microsoft.com/office/powerpoint/2010/main" val="3724286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1BB62-3710-E44C-B638-F2FC9056A7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3DEFF4-9E04-C94E-8674-4DB9F40E2A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79B54AC-168D-A748-974E-C36DD1FC58A6}"/>
              </a:ext>
            </a:extLst>
          </p:cNvPr>
          <p:cNvSpPr>
            <a:spLocks noGrp="1"/>
          </p:cNvSpPr>
          <p:nvPr>
            <p:ph type="dt" sz="half" idx="10"/>
          </p:nvPr>
        </p:nvSpPr>
        <p:spPr/>
        <p:txBody>
          <a:bodyPr/>
          <a:lstStyle/>
          <a:p>
            <a:fld id="{F271B90F-4A79-1F4E-8441-69186F4A9047}" type="datetimeFigureOut">
              <a:rPr lang="en-US" smtClean="0"/>
              <a:t>5/2/20</a:t>
            </a:fld>
            <a:endParaRPr lang="en-US"/>
          </a:p>
        </p:txBody>
      </p:sp>
      <p:sp>
        <p:nvSpPr>
          <p:cNvPr id="5" name="Footer Placeholder 4">
            <a:extLst>
              <a:ext uri="{FF2B5EF4-FFF2-40B4-BE49-F238E27FC236}">
                <a16:creationId xmlns:a16="http://schemas.microsoft.com/office/drawing/2014/main" id="{E4F65318-F78A-1F41-90EB-F98BA14D7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893E9F-98C1-9344-AC22-3DBE4B91FBE2}"/>
              </a:ext>
            </a:extLst>
          </p:cNvPr>
          <p:cNvSpPr>
            <a:spLocks noGrp="1"/>
          </p:cNvSpPr>
          <p:nvPr>
            <p:ph type="sldNum" sz="quarter" idx="12"/>
          </p:nvPr>
        </p:nvSpPr>
        <p:spPr/>
        <p:txBody>
          <a:bodyPr/>
          <a:lstStyle/>
          <a:p>
            <a:fld id="{E56B0F90-DB83-D141-A99F-5CA9DDFCC1DB}" type="slidenum">
              <a:rPr lang="en-US" smtClean="0"/>
              <a:t>‹#›</a:t>
            </a:fld>
            <a:endParaRPr lang="en-US"/>
          </a:p>
        </p:txBody>
      </p:sp>
    </p:spTree>
    <p:extLst>
      <p:ext uri="{BB962C8B-B14F-4D97-AF65-F5344CB8AC3E}">
        <p14:creationId xmlns:p14="http://schemas.microsoft.com/office/powerpoint/2010/main" val="1558755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FB835-9F5C-CE49-9472-D93F9D1CC4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283B20-C58D-6D4E-91D7-DBEDAD99D7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1883B-1857-5E48-8551-C94888CB4B60}"/>
              </a:ext>
            </a:extLst>
          </p:cNvPr>
          <p:cNvSpPr>
            <a:spLocks noGrp="1"/>
          </p:cNvSpPr>
          <p:nvPr>
            <p:ph type="dt" sz="half" idx="10"/>
          </p:nvPr>
        </p:nvSpPr>
        <p:spPr/>
        <p:txBody>
          <a:bodyPr/>
          <a:lstStyle/>
          <a:p>
            <a:fld id="{F271B90F-4A79-1F4E-8441-69186F4A9047}" type="datetimeFigureOut">
              <a:rPr lang="en-US" smtClean="0"/>
              <a:t>5/2/20</a:t>
            </a:fld>
            <a:endParaRPr lang="en-US"/>
          </a:p>
        </p:txBody>
      </p:sp>
      <p:sp>
        <p:nvSpPr>
          <p:cNvPr id="5" name="Footer Placeholder 4">
            <a:extLst>
              <a:ext uri="{FF2B5EF4-FFF2-40B4-BE49-F238E27FC236}">
                <a16:creationId xmlns:a16="http://schemas.microsoft.com/office/drawing/2014/main" id="{9C0FAA8F-BCBF-0641-83D5-05D2EB6B11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1FB8DF-FFDF-E045-BD75-A751A15082E3}"/>
              </a:ext>
            </a:extLst>
          </p:cNvPr>
          <p:cNvSpPr>
            <a:spLocks noGrp="1"/>
          </p:cNvSpPr>
          <p:nvPr>
            <p:ph type="sldNum" sz="quarter" idx="12"/>
          </p:nvPr>
        </p:nvSpPr>
        <p:spPr/>
        <p:txBody>
          <a:bodyPr/>
          <a:lstStyle/>
          <a:p>
            <a:fld id="{E56B0F90-DB83-D141-A99F-5CA9DDFCC1DB}" type="slidenum">
              <a:rPr lang="en-US" smtClean="0"/>
              <a:t>‹#›</a:t>
            </a:fld>
            <a:endParaRPr lang="en-US"/>
          </a:p>
        </p:txBody>
      </p:sp>
    </p:spTree>
    <p:extLst>
      <p:ext uri="{BB962C8B-B14F-4D97-AF65-F5344CB8AC3E}">
        <p14:creationId xmlns:p14="http://schemas.microsoft.com/office/powerpoint/2010/main" val="428616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1C556C-4C78-A546-8D7D-668B769120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DC8C96-ABF7-C746-8B4E-44D0033541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229481-8DF9-BC45-AF3E-B0159E99E8F2}"/>
              </a:ext>
            </a:extLst>
          </p:cNvPr>
          <p:cNvSpPr>
            <a:spLocks noGrp="1"/>
          </p:cNvSpPr>
          <p:nvPr>
            <p:ph type="dt" sz="half" idx="10"/>
          </p:nvPr>
        </p:nvSpPr>
        <p:spPr/>
        <p:txBody>
          <a:bodyPr/>
          <a:lstStyle/>
          <a:p>
            <a:fld id="{F271B90F-4A79-1F4E-8441-69186F4A9047}" type="datetimeFigureOut">
              <a:rPr lang="en-US" smtClean="0"/>
              <a:t>5/2/20</a:t>
            </a:fld>
            <a:endParaRPr lang="en-US"/>
          </a:p>
        </p:txBody>
      </p:sp>
      <p:sp>
        <p:nvSpPr>
          <p:cNvPr id="5" name="Footer Placeholder 4">
            <a:extLst>
              <a:ext uri="{FF2B5EF4-FFF2-40B4-BE49-F238E27FC236}">
                <a16:creationId xmlns:a16="http://schemas.microsoft.com/office/drawing/2014/main" id="{EEA8FFBF-8D6B-6F44-8646-3803146463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056072-C11A-C648-9B5A-BEB387B76F17}"/>
              </a:ext>
            </a:extLst>
          </p:cNvPr>
          <p:cNvSpPr>
            <a:spLocks noGrp="1"/>
          </p:cNvSpPr>
          <p:nvPr>
            <p:ph type="sldNum" sz="quarter" idx="12"/>
          </p:nvPr>
        </p:nvSpPr>
        <p:spPr/>
        <p:txBody>
          <a:bodyPr/>
          <a:lstStyle/>
          <a:p>
            <a:fld id="{E56B0F90-DB83-D141-A99F-5CA9DDFCC1DB}" type="slidenum">
              <a:rPr lang="en-US" smtClean="0"/>
              <a:t>‹#›</a:t>
            </a:fld>
            <a:endParaRPr lang="en-US"/>
          </a:p>
        </p:txBody>
      </p:sp>
    </p:spTree>
    <p:extLst>
      <p:ext uri="{BB962C8B-B14F-4D97-AF65-F5344CB8AC3E}">
        <p14:creationId xmlns:p14="http://schemas.microsoft.com/office/powerpoint/2010/main" val="3084317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49DB1-3246-EC47-BF1D-5EF7BE359A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BFCA3E-B9ED-AA42-8247-011E56BA1E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967EA6-5C4A-0249-BB92-93B78BA8DC1C}"/>
              </a:ext>
            </a:extLst>
          </p:cNvPr>
          <p:cNvSpPr>
            <a:spLocks noGrp="1"/>
          </p:cNvSpPr>
          <p:nvPr>
            <p:ph type="dt" sz="half" idx="10"/>
          </p:nvPr>
        </p:nvSpPr>
        <p:spPr/>
        <p:txBody>
          <a:bodyPr/>
          <a:lstStyle/>
          <a:p>
            <a:fld id="{F271B90F-4A79-1F4E-8441-69186F4A9047}" type="datetimeFigureOut">
              <a:rPr lang="en-US" smtClean="0"/>
              <a:t>5/2/20</a:t>
            </a:fld>
            <a:endParaRPr lang="en-US"/>
          </a:p>
        </p:txBody>
      </p:sp>
      <p:sp>
        <p:nvSpPr>
          <p:cNvPr id="5" name="Footer Placeholder 4">
            <a:extLst>
              <a:ext uri="{FF2B5EF4-FFF2-40B4-BE49-F238E27FC236}">
                <a16:creationId xmlns:a16="http://schemas.microsoft.com/office/drawing/2014/main" id="{60329A20-DF13-A34B-A13F-9F218E41CF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41A501-21E1-CD44-958E-7ECD069A9E24}"/>
              </a:ext>
            </a:extLst>
          </p:cNvPr>
          <p:cNvSpPr>
            <a:spLocks noGrp="1"/>
          </p:cNvSpPr>
          <p:nvPr>
            <p:ph type="sldNum" sz="quarter" idx="12"/>
          </p:nvPr>
        </p:nvSpPr>
        <p:spPr/>
        <p:txBody>
          <a:bodyPr/>
          <a:lstStyle/>
          <a:p>
            <a:fld id="{E56B0F90-DB83-D141-A99F-5CA9DDFCC1DB}" type="slidenum">
              <a:rPr lang="en-US" smtClean="0"/>
              <a:t>‹#›</a:t>
            </a:fld>
            <a:endParaRPr lang="en-US"/>
          </a:p>
        </p:txBody>
      </p:sp>
    </p:spTree>
    <p:extLst>
      <p:ext uri="{BB962C8B-B14F-4D97-AF65-F5344CB8AC3E}">
        <p14:creationId xmlns:p14="http://schemas.microsoft.com/office/powerpoint/2010/main" val="1507744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7FFC0-7376-7446-ABC8-C2B3B1C2BC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BF8990-A525-474E-8F80-94187BD5D6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143B38-F06F-464D-9D5E-CDAA94A198F3}"/>
              </a:ext>
            </a:extLst>
          </p:cNvPr>
          <p:cNvSpPr>
            <a:spLocks noGrp="1"/>
          </p:cNvSpPr>
          <p:nvPr>
            <p:ph type="dt" sz="half" idx="10"/>
          </p:nvPr>
        </p:nvSpPr>
        <p:spPr/>
        <p:txBody>
          <a:bodyPr/>
          <a:lstStyle/>
          <a:p>
            <a:fld id="{F271B90F-4A79-1F4E-8441-69186F4A9047}" type="datetimeFigureOut">
              <a:rPr lang="en-US" smtClean="0"/>
              <a:t>5/2/20</a:t>
            </a:fld>
            <a:endParaRPr lang="en-US"/>
          </a:p>
        </p:txBody>
      </p:sp>
      <p:sp>
        <p:nvSpPr>
          <p:cNvPr id="5" name="Footer Placeholder 4">
            <a:extLst>
              <a:ext uri="{FF2B5EF4-FFF2-40B4-BE49-F238E27FC236}">
                <a16:creationId xmlns:a16="http://schemas.microsoft.com/office/drawing/2014/main" id="{9507E943-7E1B-6A48-9F2C-E6E9F078D6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C60079-4AB5-F047-9F37-DC7D3AB7CF5D}"/>
              </a:ext>
            </a:extLst>
          </p:cNvPr>
          <p:cNvSpPr>
            <a:spLocks noGrp="1"/>
          </p:cNvSpPr>
          <p:nvPr>
            <p:ph type="sldNum" sz="quarter" idx="12"/>
          </p:nvPr>
        </p:nvSpPr>
        <p:spPr/>
        <p:txBody>
          <a:bodyPr/>
          <a:lstStyle/>
          <a:p>
            <a:fld id="{E56B0F90-DB83-D141-A99F-5CA9DDFCC1DB}" type="slidenum">
              <a:rPr lang="en-US" smtClean="0"/>
              <a:t>‹#›</a:t>
            </a:fld>
            <a:endParaRPr lang="en-US"/>
          </a:p>
        </p:txBody>
      </p:sp>
    </p:spTree>
    <p:extLst>
      <p:ext uri="{BB962C8B-B14F-4D97-AF65-F5344CB8AC3E}">
        <p14:creationId xmlns:p14="http://schemas.microsoft.com/office/powerpoint/2010/main" val="165994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9E82F-3454-8241-ADBE-0490045845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B9D536-9871-9B42-BB63-7D7AA6AAAF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72B75D-B0D1-D643-A4E7-EBD954C6B0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CA14F4-2E20-A049-9221-D23B4E99CD25}"/>
              </a:ext>
            </a:extLst>
          </p:cNvPr>
          <p:cNvSpPr>
            <a:spLocks noGrp="1"/>
          </p:cNvSpPr>
          <p:nvPr>
            <p:ph type="dt" sz="half" idx="10"/>
          </p:nvPr>
        </p:nvSpPr>
        <p:spPr/>
        <p:txBody>
          <a:bodyPr/>
          <a:lstStyle/>
          <a:p>
            <a:fld id="{F271B90F-4A79-1F4E-8441-69186F4A9047}" type="datetimeFigureOut">
              <a:rPr lang="en-US" smtClean="0"/>
              <a:t>5/2/20</a:t>
            </a:fld>
            <a:endParaRPr lang="en-US"/>
          </a:p>
        </p:txBody>
      </p:sp>
      <p:sp>
        <p:nvSpPr>
          <p:cNvPr id="6" name="Footer Placeholder 5">
            <a:extLst>
              <a:ext uri="{FF2B5EF4-FFF2-40B4-BE49-F238E27FC236}">
                <a16:creationId xmlns:a16="http://schemas.microsoft.com/office/drawing/2014/main" id="{6D57BFA8-9942-8347-9AAC-D40EBD5DEB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41CF36-F3DE-BF48-B216-C9C2AEE07B2B}"/>
              </a:ext>
            </a:extLst>
          </p:cNvPr>
          <p:cNvSpPr>
            <a:spLocks noGrp="1"/>
          </p:cNvSpPr>
          <p:nvPr>
            <p:ph type="sldNum" sz="quarter" idx="12"/>
          </p:nvPr>
        </p:nvSpPr>
        <p:spPr/>
        <p:txBody>
          <a:bodyPr/>
          <a:lstStyle/>
          <a:p>
            <a:fld id="{E56B0F90-DB83-D141-A99F-5CA9DDFCC1DB}" type="slidenum">
              <a:rPr lang="en-US" smtClean="0"/>
              <a:t>‹#›</a:t>
            </a:fld>
            <a:endParaRPr lang="en-US"/>
          </a:p>
        </p:txBody>
      </p:sp>
    </p:spTree>
    <p:extLst>
      <p:ext uri="{BB962C8B-B14F-4D97-AF65-F5344CB8AC3E}">
        <p14:creationId xmlns:p14="http://schemas.microsoft.com/office/powerpoint/2010/main" val="561971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0872-B1F1-424F-A3FF-1404B485F3F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D44035-96C9-0246-9F25-872EE6BF92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B8A155-E2A0-154A-BB39-B44104A0A9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84F36C-5EB6-2C42-92A8-74E2C7B0AD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E581DA-94AB-594C-95D8-D117FDA7E6A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085A89-321D-824E-AFE1-5F7A06AAF4F4}"/>
              </a:ext>
            </a:extLst>
          </p:cNvPr>
          <p:cNvSpPr>
            <a:spLocks noGrp="1"/>
          </p:cNvSpPr>
          <p:nvPr>
            <p:ph type="dt" sz="half" idx="10"/>
          </p:nvPr>
        </p:nvSpPr>
        <p:spPr/>
        <p:txBody>
          <a:bodyPr/>
          <a:lstStyle/>
          <a:p>
            <a:fld id="{F271B90F-4A79-1F4E-8441-69186F4A9047}" type="datetimeFigureOut">
              <a:rPr lang="en-US" smtClean="0"/>
              <a:t>5/2/20</a:t>
            </a:fld>
            <a:endParaRPr lang="en-US"/>
          </a:p>
        </p:txBody>
      </p:sp>
      <p:sp>
        <p:nvSpPr>
          <p:cNvPr id="8" name="Footer Placeholder 7">
            <a:extLst>
              <a:ext uri="{FF2B5EF4-FFF2-40B4-BE49-F238E27FC236}">
                <a16:creationId xmlns:a16="http://schemas.microsoft.com/office/drawing/2014/main" id="{9764A83C-3AEE-6A41-875A-74F59AA793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EAFE73C-4B21-D245-A355-1F74C098221F}"/>
              </a:ext>
            </a:extLst>
          </p:cNvPr>
          <p:cNvSpPr>
            <a:spLocks noGrp="1"/>
          </p:cNvSpPr>
          <p:nvPr>
            <p:ph type="sldNum" sz="quarter" idx="12"/>
          </p:nvPr>
        </p:nvSpPr>
        <p:spPr/>
        <p:txBody>
          <a:bodyPr/>
          <a:lstStyle/>
          <a:p>
            <a:fld id="{E56B0F90-DB83-D141-A99F-5CA9DDFCC1DB}" type="slidenum">
              <a:rPr lang="en-US" smtClean="0"/>
              <a:t>‹#›</a:t>
            </a:fld>
            <a:endParaRPr lang="en-US"/>
          </a:p>
        </p:txBody>
      </p:sp>
    </p:spTree>
    <p:extLst>
      <p:ext uri="{BB962C8B-B14F-4D97-AF65-F5344CB8AC3E}">
        <p14:creationId xmlns:p14="http://schemas.microsoft.com/office/powerpoint/2010/main" val="2201005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BC687-B014-2441-AACD-38A3AEC462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7A1F65-D42B-E64F-A6B4-027CC355FD8B}"/>
              </a:ext>
            </a:extLst>
          </p:cNvPr>
          <p:cNvSpPr>
            <a:spLocks noGrp="1"/>
          </p:cNvSpPr>
          <p:nvPr>
            <p:ph type="dt" sz="half" idx="10"/>
          </p:nvPr>
        </p:nvSpPr>
        <p:spPr/>
        <p:txBody>
          <a:bodyPr/>
          <a:lstStyle/>
          <a:p>
            <a:fld id="{F271B90F-4A79-1F4E-8441-69186F4A9047}" type="datetimeFigureOut">
              <a:rPr lang="en-US" smtClean="0"/>
              <a:t>5/2/20</a:t>
            </a:fld>
            <a:endParaRPr lang="en-US"/>
          </a:p>
        </p:txBody>
      </p:sp>
      <p:sp>
        <p:nvSpPr>
          <p:cNvPr id="4" name="Footer Placeholder 3">
            <a:extLst>
              <a:ext uri="{FF2B5EF4-FFF2-40B4-BE49-F238E27FC236}">
                <a16:creationId xmlns:a16="http://schemas.microsoft.com/office/drawing/2014/main" id="{FE5A5F7F-92A8-584C-8A7E-74A250554F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D79202-A656-4A42-818E-080C6DF1610E}"/>
              </a:ext>
            </a:extLst>
          </p:cNvPr>
          <p:cNvSpPr>
            <a:spLocks noGrp="1"/>
          </p:cNvSpPr>
          <p:nvPr>
            <p:ph type="sldNum" sz="quarter" idx="12"/>
          </p:nvPr>
        </p:nvSpPr>
        <p:spPr/>
        <p:txBody>
          <a:bodyPr/>
          <a:lstStyle/>
          <a:p>
            <a:fld id="{E56B0F90-DB83-D141-A99F-5CA9DDFCC1DB}" type="slidenum">
              <a:rPr lang="en-US" smtClean="0"/>
              <a:t>‹#›</a:t>
            </a:fld>
            <a:endParaRPr lang="en-US"/>
          </a:p>
        </p:txBody>
      </p:sp>
    </p:spTree>
    <p:extLst>
      <p:ext uri="{BB962C8B-B14F-4D97-AF65-F5344CB8AC3E}">
        <p14:creationId xmlns:p14="http://schemas.microsoft.com/office/powerpoint/2010/main" val="2389970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C92A41-700A-BC40-97AC-011262C17B81}"/>
              </a:ext>
            </a:extLst>
          </p:cNvPr>
          <p:cNvSpPr>
            <a:spLocks noGrp="1"/>
          </p:cNvSpPr>
          <p:nvPr>
            <p:ph type="dt" sz="half" idx="10"/>
          </p:nvPr>
        </p:nvSpPr>
        <p:spPr/>
        <p:txBody>
          <a:bodyPr/>
          <a:lstStyle/>
          <a:p>
            <a:fld id="{F271B90F-4A79-1F4E-8441-69186F4A9047}" type="datetimeFigureOut">
              <a:rPr lang="en-US" smtClean="0"/>
              <a:t>5/2/20</a:t>
            </a:fld>
            <a:endParaRPr lang="en-US"/>
          </a:p>
        </p:txBody>
      </p:sp>
      <p:sp>
        <p:nvSpPr>
          <p:cNvPr id="3" name="Footer Placeholder 2">
            <a:extLst>
              <a:ext uri="{FF2B5EF4-FFF2-40B4-BE49-F238E27FC236}">
                <a16:creationId xmlns:a16="http://schemas.microsoft.com/office/drawing/2014/main" id="{03C0023F-09E9-BD4B-8B47-8D167BB996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5C95B2-B877-144A-9627-C55BCE7D8A33}"/>
              </a:ext>
            </a:extLst>
          </p:cNvPr>
          <p:cNvSpPr>
            <a:spLocks noGrp="1"/>
          </p:cNvSpPr>
          <p:nvPr>
            <p:ph type="sldNum" sz="quarter" idx="12"/>
          </p:nvPr>
        </p:nvSpPr>
        <p:spPr/>
        <p:txBody>
          <a:bodyPr/>
          <a:lstStyle/>
          <a:p>
            <a:fld id="{E56B0F90-DB83-D141-A99F-5CA9DDFCC1DB}" type="slidenum">
              <a:rPr lang="en-US" smtClean="0"/>
              <a:t>‹#›</a:t>
            </a:fld>
            <a:endParaRPr lang="en-US"/>
          </a:p>
        </p:txBody>
      </p:sp>
    </p:spTree>
    <p:extLst>
      <p:ext uri="{BB962C8B-B14F-4D97-AF65-F5344CB8AC3E}">
        <p14:creationId xmlns:p14="http://schemas.microsoft.com/office/powerpoint/2010/main" val="4187365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55A86-F692-554B-8C84-242AD1C364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37EEA7-C6B8-8C47-9071-351846928D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DB7C3B-5891-AB4D-9AB9-9DF963D964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2BB32C-01B7-FC4F-AB89-87F383EAF4E2}"/>
              </a:ext>
            </a:extLst>
          </p:cNvPr>
          <p:cNvSpPr>
            <a:spLocks noGrp="1"/>
          </p:cNvSpPr>
          <p:nvPr>
            <p:ph type="dt" sz="half" idx="10"/>
          </p:nvPr>
        </p:nvSpPr>
        <p:spPr/>
        <p:txBody>
          <a:bodyPr/>
          <a:lstStyle/>
          <a:p>
            <a:fld id="{F271B90F-4A79-1F4E-8441-69186F4A9047}" type="datetimeFigureOut">
              <a:rPr lang="en-US" smtClean="0"/>
              <a:t>5/2/20</a:t>
            </a:fld>
            <a:endParaRPr lang="en-US"/>
          </a:p>
        </p:txBody>
      </p:sp>
      <p:sp>
        <p:nvSpPr>
          <p:cNvPr id="6" name="Footer Placeholder 5">
            <a:extLst>
              <a:ext uri="{FF2B5EF4-FFF2-40B4-BE49-F238E27FC236}">
                <a16:creationId xmlns:a16="http://schemas.microsoft.com/office/drawing/2014/main" id="{93A9C708-7836-C140-947D-86F4899C62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B0008B-810F-C941-BAE2-D98C10C1690A}"/>
              </a:ext>
            </a:extLst>
          </p:cNvPr>
          <p:cNvSpPr>
            <a:spLocks noGrp="1"/>
          </p:cNvSpPr>
          <p:nvPr>
            <p:ph type="sldNum" sz="quarter" idx="12"/>
          </p:nvPr>
        </p:nvSpPr>
        <p:spPr/>
        <p:txBody>
          <a:bodyPr/>
          <a:lstStyle/>
          <a:p>
            <a:fld id="{E56B0F90-DB83-D141-A99F-5CA9DDFCC1DB}" type="slidenum">
              <a:rPr lang="en-US" smtClean="0"/>
              <a:t>‹#›</a:t>
            </a:fld>
            <a:endParaRPr lang="en-US"/>
          </a:p>
        </p:txBody>
      </p:sp>
    </p:spTree>
    <p:extLst>
      <p:ext uri="{BB962C8B-B14F-4D97-AF65-F5344CB8AC3E}">
        <p14:creationId xmlns:p14="http://schemas.microsoft.com/office/powerpoint/2010/main" val="1677474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4940B-626A-344B-9FBD-89210CEF9C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A5C42E-4C69-FA4D-9390-F8EE7C6582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CF953D-819F-A446-A224-ABAAFACC77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238EBA-5AAB-4940-A910-FD213E13C947}"/>
              </a:ext>
            </a:extLst>
          </p:cNvPr>
          <p:cNvSpPr>
            <a:spLocks noGrp="1"/>
          </p:cNvSpPr>
          <p:nvPr>
            <p:ph type="dt" sz="half" idx="10"/>
          </p:nvPr>
        </p:nvSpPr>
        <p:spPr/>
        <p:txBody>
          <a:bodyPr/>
          <a:lstStyle/>
          <a:p>
            <a:fld id="{F271B90F-4A79-1F4E-8441-69186F4A9047}" type="datetimeFigureOut">
              <a:rPr lang="en-US" smtClean="0"/>
              <a:t>5/2/20</a:t>
            </a:fld>
            <a:endParaRPr lang="en-US"/>
          </a:p>
        </p:txBody>
      </p:sp>
      <p:sp>
        <p:nvSpPr>
          <p:cNvPr id="6" name="Footer Placeholder 5">
            <a:extLst>
              <a:ext uri="{FF2B5EF4-FFF2-40B4-BE49-F238E27FC236}">
                <a16:creationId xmlns:a16="http://schemas.microsoft.com/office/drawing/2014/main" id="{90D279F1-A3B8-2D4C-BF77-7D7D4BD904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06ECB3-F852-AC4C-B041-60BFB252DFDF}"/>
              </a:ext>
            </a:extLst>
          </p:cNvPr>
          <p:cNvSpPr>
            <a:spLocks noGrp="1"/>
          </p:cNvSpPr>
          <p:nvPr>
            <p:ph type="sldNum" sz="quarter" idx="12"/>
          </p:nvPr>
        </p:nvSpPr>
        <p:spPr/>
        <p:txBody>
          <a:bodyPr/>
          <a:lstStyle/>
          <a:p>
            <a:fld id="{E56B0F90-DB83-D141-A99F-5CA9DDFCC1DB}" type="slidenum">
              <a:rPr lang="en-US" smtClean="0"/>
              <a:t>‹#›</a:t>
            </a:fld>
            <a:endParaRPr lang="en-US"/>
          </a:p>
        </p:txBody>
      </p:sp>
    </p:spTree>
    <p:extLst>
      <p:ext uri="{BB962C8B-B14F-4D97-AF65-F5344CB8AC3E}">
        <p14:creationId xmlns:p14="http://schemas.microsoft.com/office/powerpoint/2010/main" val="3178571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168B10-ECF3-2742-9BF5-E60907D0D6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1BED10-3AF0-264E-834C-FAC744C1D1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546858-76F6-AC48-8D5D-39BBBEFDBB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71B90F-4A79-1F4E-8441-69186F4A9047}" type="datetimeFigureOut">
              <a:rPr lang="en-US" smtClean="0"/>
              <a:t>5/2/20</a:t>
            </a:fld>
            <a:endParaRPr lang="en-US"/>
          </a:p>
        </p:txBody>
      </p:sp>
      <p:sp>
        <p:nvSpPr>
          <p:cNvPr id="5" name="Footer Placeholder 4">
            <a:extLst>
              <a:ext uri="{FF2B5EF4-FFF2-40B4-BE49-F238E27FC236}">
                <a16:creationId xmlns:a16="http://schemas.microsoft.com/office/drawing/2014/main" id="{409D34AD-2F6F-7643-ABFC-437822BF02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6A1823-1750-4D46-B0A7-E2C76CAE71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6B0F90-DB83-D141-A99F-5CA9DDFCC1DB}" type="slidenum">
              <a:rPr lang="en-US" smtClean="0"/>
              <a:t>‹#›</a:t>
            </a:fld>
            <a:endParaRPr lang="en-US"/>
          </a:p>
        </p:txBody>
      </p:sp>
    </p:spTree>
    <p:extLst>
      <p:ext uri="{BB962C8B-B14F-4D97-AF65-F5344CB8AC3E}">
        <p14:creationId xmlns:p14="http://schemas.microsoft.com/office/powerpoint/2010/main" val="561352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hyperlink" Target="mailto:chriml18@wfu.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hyperlink" Target="https://creativecommons.org/licenses/by-sa/3.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ggia.berkeley.edu/" TargetMode="External"/><Relationship Id="rId5" Type="http://schemas.openxmlformats.org/officeDocument/2006/relationships/hyperlink" Target="https://palousemindfulness.com/index.html" TargetMode="External"/><Relationship Id="rId4" Type="http://schemas.openxmlformats.org/officeDocument/2006/relationships/hyperlink" Target="https://en.wikipedia.org/wiki/Library"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chriml18@wfu.ed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https://creativecommons.org/licenses/by/3.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http://pursuingveritas.com/tag/recommended-read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Asceticis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en.wikipedia.org/wiki/Stoicis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blog.spu.edu/lectio/against-optimism-the-vanity-of-lif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9000"/>
            <a:lum/>
          </a:blip>
          <a:srcRect/>
          <a:stretch>
            <a:fillRect t="-11000" b="-1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D6FF-8875-764C-B49D-D1FD2D181007}"/>
              </a:ext>
            </a:extLst>
          </p:cNvPr>
          <p:cNvSpPr>
            <a:spLocks noGrp="1"/>
          </p:cNvSpPr>
          <p:nvPr>
            <p:ph type="ctrTitle"/>
          </p:nvPr>
        </p:nvSpPr>
        <p:spPr>
          <a:xfrm>
            <a:off x="142672" y="246602"/>
            <a:ext cx="7834009" cy="2295331"/>
          </a:xfrm>
          <a:solidFill>
            <a:schemeClr val="accent4">
              <a:lumMod val="20000"/>
              <a:lumOff val="80000"/>
            </a:schemeClr>
          </a:solidFill>
        </p:spPr>
        <p:txBody>
          <a:bodyPr>
            <a:noAutofit/>
          </a:bodyPr>
          <a:lstStyle/>
          <a:p>
            <a:r>
              <a:rPr lang="en-US" sz="5400" b="1" dirty="0">
                <a:latin typeface="Times New Roman" panose="02020603050405020304" pitchFamily="18" charset="0"/>
                <a:cs typeface="Times New Roman" panose="02020603050405020304" pitchFamily="18" charset="0"/>
              </a:rPr>
              <a:t>Sitting With Uncertainty: Using Mindfulness to Live in the Present</a:t>
            </a:r>
          </a:p>
        </p:txBody>
      </p:sp>
      <p:sp>
        <p:nvSpPr>
          <p:cNvPr id="3" name="Subtitle 2">
            <a:extLst>
              <a:ext uri="{FF2B5EF4-FFF2-40B4-BE49-F238E27FC236}">
                <a16:creationId xmlns:a16="http://schemas.microsoft.com/office/drawing/2014/main" id="{F646D190-1E43-B14E-9242-45A082F7D867}"/>
              </a:ext>
            </a:extLst>
          </p:cNvPr>
          <p:cNvSpPr>
            <a:spLocks noGrp="1"/>
          </p:cNvSpPr>
          <p:nvPr>
            <p:ph type="subTitle" idx="1"/>
          </p:nvPr>
        </p:nvSpPr>
        <p:spPr>
          <a:xfrm>
            <a:off x="118188" y="5976806"/>
            <a:ext cx="6180306" cy="644787"/>
          </a:xfrm>
          <a:solidFill>
            <a:schemeClr val="accent2">
              <a:lumMod val="20000"/>
              <a:lumOff val="80000"/>
            </a:schemeClr>
          </a:solidFill>
          <a:ln>
            <a:noFill/>
          </a:ln>
        </p:spPr>
        <p:txBody>
          <a:bodyPr>
            <a:normAutofit fontScale="62500" lnSpcReduction="20000"/>
          </a:bodyPr>
          <a:lstStyle/>
          <a:p>
            <a:r>
              <a:rPr lang="en-US" sz="4000" dirty="0">
                <a:latin typeface="Times New Roman" panose="02020603050405020304" pitchFamily="18" charset="0"/>
                <a:cs typeface="Times New Roman" panose="02020603050405020304" pitchFamily="18" charset="0"/>
              </a:rPr>
              <a:t>Mark Chrisinger, Presenter, </a:t>
            </a:r>
            <a:r>
              <a:rPr lang="en-US" sz="4000" dirty="0">
                <a:latin typeface="Times New Roman" panose="02020603050405020304" pitchFamily="18" charset="0"/>
                <a:cs typeface="Times New Roman" panose="02020603050405020304" pitchFamily="18" charset="0"/>
                <a:hlinkClick r:id="rId4"/>
              </a:rPr>
              <a:t>chriml18@wfu.edu</a:t>
            </a:r>
            <a:r>
              <a:rPr lang="en-US" sz="4000"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p:txBody>
      </p:sp>
      <p:pic>
        <p:nvPicPr>
          <p:cNvPr id="5" name="Picture 4" descr="A picture containing umbrella&#10;&#10;Description automatically generated">
            <a:extLst>
              <a:ext uri="{FF2B5EF4-FFF2-40B4-BE49-F238E27FC236}">
                <a16:creationId xmlns:a16="http://schemas.microsoft.com/office/drawing/2014/main" id="{95630EA3-CAF0-9548-9A3C-7AD204FD8735}"/>
              </a:ext>
            </a:extLst>
          </p:cNvPr>
          <p:cNvPicPr>
            <a:picLocks noChangeAspect="1"/>
          </p:cNvPicPr>
          <p:nvPr/>
        </p:nvPicPr>
        <p:blipFill>
          <a:blip r:embed="rId5"/>
          <a:stretch>
            <a:fillRect/>
          </a:stretch>
        </p:blipFill>
        <p:spPr>
          <a:xfrm>
            <a:off x="8826758" y="4562669"/>
            <a:ext cx="3247054" cy="2295331"/>
          </a:xfrm>
          <a:prstGeom prst="rect">
            <a:avLst/>
          </a:prstGeom>
          <a:ln>
            <a:solidFill>
              <a:srgbClr val="C00000"/>
            </a:solidFill>
          </a:ln>
          <a:effectLst>
            <a:outerShdw blurRad="50800" dist="50800" dir="5400000" algn="ctr" rotWithShape="0">
              <a:schemeClr val="bg1"/>
            </a:outerShdw>
          </a:effectLst>
        </p:spPr>
      </p:pic>
    </p:spTree>
    <p:extLst>
      <p:ext uri="{BB962C8B-B14F-4D97-AF65-F5344CB8AC3E}">
        <p14:creationId xmlns:p14="http://schemas.microsoft.com/office/powerpoint/2010/main" val="3404673272"/>
      </p:ext>
    </p:extLst>
  </p:cSld>
  <p:clrMapOvr>
    <a:masterClrMapping/>
  </p:clrMapOvr>
  <mc:AlternateContent xmlns:mc="http://schemas.openxmlformats.org/markup-compatibility/2006" xmlns:p14="http://schemas.microsoft.com/office/powerpoint/2010/main">
    <mc:Choice Requires="p14">
      <p:transition spd="slow" p14:dur="2000" advTm="41067"/>
    </mc:Choice>
    <mc:Fallback xmlns="">
      <p:transition spd="slow" advTm="4106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67CC-2B69-5442-BD09-2866EADCA605}"/>
              </a:ext>
            </a:extLst>
          </p:cNvPr>
          <p:cNvSpPr>
            <a:spLocks noGrp="1"/>
          </p:cNvSpPr>
          <p:nvPr>
            <p:ph type="title"/>
          </p:nvPr>
        </p:nvSpPr>
        <p:spPr>
          <a:xfrm>
            <a:off x="838200" y="365125"/>
            <a:ext cx="6254496" cy="1828800"/>
          </a:xfrm>
        </p:spPr>
        <p:txBody>
          <a:bodyPr>
            <a:normAutofit/>
          </a:bodyPr>
          <a:lstStyle/>
          <a:p>
            <a:r>
              <a:rPr lang="en-US" dirty="0">
                <a:latin typeface="Times New Roman" panose="02020603050405020304" pitchFamily="18" charset="0"/>
                <a:cs typeface="Times New Roman" panose="02020603050405020304" pitchFamily="18" charset="0"/>
              </a:rPr>
              <a:t>Practical Application </a:t>
            </a:r>
          </a:p>
        </p:txBody>
      </p:sp>
      <p:sp>
        <p:nvSpPr>
          <p:cNvPr id="3" name="Content Placeholder 2">
            <a:extLst>
              <a:ext uri="{FF2B5EF4-FFF2-40B4-BE49-F238E27FC236}">
                <a16:creationId xmlns:a16="http://schemas.microsoft.com/office/drawing/2014/main" id="{C6A628B1-0056-ED41-9F99-0E15CA2B117D}"/>
              </a:ext>
            </a:extLst>
          </p:cNvPr>
          <p:cNvSpPr>
            <a:spLocks noGrp="1"/>
          </p:cNvSpPr>
          <p:nvPr>
            <p:ph idx="1"/>
          </p:nvPr>
        </p:nvSpPr>
        <p:spPr>
          <a:xfrm>
            <a:off x="838200" y="2322576"/>
            <a:ext cx="6254496" cy="3858768"/>
          </a:xfrm>
        </p:spPr>
        <p:txBody>
          <a:bodyPr>
            <a:normAutofit/>
          </a:bodyPr>
          <a:lstStyle/>
          <a:p>
            <a:r>
              <a:rPr lang="en-US" sz="2400" dirty="0">
                <a:latin typeface="Times New Roman" panose="02020603050405020304" pitchFamily="18" charset="0"/>
                <a:cs typeface="Times New Roman" panose="02020603050405020304" pitchFamily="18" charset="0"/>
              </a:rPr>
              <a:t>How the spirit translates to practice.</a:t>
            </a:r>
          </a:p>
          <a:p>
            <a:r>
              <a:rPr lang="en-US" sz="2400" dirty="0">
                <a:latin typeface="Times New Roman" panose="02020603050405020304" pitchFamily="18" charset="0"/>
                <a:cs typeface="Times New Roman" panose="02020603050405020304" pitchFamily="18" charset="0"/>
              </a:rPr>
              <a:t>In practice, our focus is on learning to pay attention on purpose. </a:t>
            </a:r>
          </a:p>
          <a:p>
            <a:r>
              <a:rPr lang="en-US" sz="2400" dirty="0">
                <a:latin typeface="Times New Roman" panose="02020603050405020304" pitchFamily="18" charset="0"/>
                <a:cs typeface="Times New Roman" panose="02020603050405020304" pitchFamily="18" charset="0"/>
              </a:rPr>
              <a:t>Three mindfulness exercises (see handout): </a:t>
            </a:r>
          </a:p>
          <a:p>
            <a:pPr lvl="1"/>
            <a:r>
              <a:rPr lang="en-US" dirty="0">
                <a:latin typeface="Times New Roman" panose="02020603050405020304" pitchFamily="18" charset="0"/>
                <a:cs typeface="Times New Roman" panose="02020603050405020304" pitchFamily="18" charset="0"/>
              </a:rPr>
              <a:t>Sitting meditation </a:t>
            </a:r>
          </a:p>
          <a:p>
            <a:pPr lvl="1"/>
            <a:r>
              <a:rPr lang="en-US" dirty="0">
                <a:latin typeface="Times New Roman" panose="02020603050405020304" pitchFamily="18" charset="0"/>
                <a:cs typeface="Times New Roman" panose="02020603050405020304" pitchFamily="18" charset="0"/>
              </a:rPr>
              <a:t>Paying attention to the present task </a:t>
            </a:r>
          </a:p>
          <a:p>
            <a:pPr lvl="1"/>
            <a:r>
              <a:rPr lang="en-US" dirty="0">
                <a:latin typeface="Times New Roman" panose="02020603050405020304" pitchFamily="18" charset="0"/>
                <a:cs typeface="Times New Roman" panose="02020603050405020304" pitchFamily="18" charset="0"/>
              </a:rPr>
              <a:t>Mindful pausing </a:t>
            </a:r>
          </a:p>
        </p:txBody>
      </p:sp>
      <p:pic>
        <p:nvPicPr>
          <p:cNvPr id="7" name="Picture 6" descr="A cat sitting in a dark room&#10;&#10;Description automatically generated">
            <a:extLst>
              <a:ext uri="{FF2B5EF4-FFF2-40B4-BE49-F238E27FC236}">
                <a16:creationId xmlns:a16="http://schemas.microsoft.com/office/drawing/2014/main" id="{F9AF923F-39D6-0F42-8486-230E1C262C2C}"/>
              </a:ext>
            </a:extLst>
          </p:cNvPr>
          <p:cNvPicPr>
            <a:picLocks noChangeAspect="1"/>
          </p:cNvPicPr>
          <p:nvPr/>
        </p:nvPicPr>
        <p:blipFill rotWithShape="1">
          <a:blip r:embed="rId3">
            <a:extLst>
              <a:ext uri="{28A0092B-C50C-407E-A947-70E740481C1C}">
                <a14:useLocalDpi xmlns:a14="http://schemas.microsoft.com/office/drawing/2010/main" val="0"/>
              </a:ext>
            </a:extLst>
          </a:blip>
          <a:srcRect l="2867" r="6928"/>
          <a:stretch/>
        </p:blipFill>
        <p:spPr>
          <a:xfrm>
            <a:off x="7552266" y="10"/>
            <a:ext cx="4639733" cy="6857990"/>
          </a:xfrm>
          <a:prstGeom prst="rect">
            <a:avLst/>
          </a:prstGeom>
        </p:spPr>
      </p:pic>
    </p:spTree>
    <p:extLst>
      <p:ext uri="{BB962C8B-B14F-4D97-AF65-F5344CB8AC3E}">
        <p14:creationId xmlns:p14="http://schemas.microsoft.com/office/powerpoint/2010/main" val="26350483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278"/>
    </mc:Choice>
    <mc:Fallback xmlns="">
      <p:transition spd="slow" advTm="127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67CC-2B69-5442-BD09-2866EADCA605}"/>
              </a:ext>
            </a:extLst>
          </p:cNvPr>
          <p:cNvSpPr>
            <a:spLocks noGrp="1"/>
          </p:cNvSpPr>
          <p:nvPr>
            <p:ph type="title"/>
          </p:nvPr>
        </p:nvSpPr>
        <p:spPr>
          <a:xfrm>
            <a:off x="6234330" y="803325"/>
            <a:ext cx="5314536" cy="1325563"/>
          </a:xfrm>
        </p:spPr>
        <p:txBody>
          <a:bodyPr>
            <a:normAutofit/>
          </a:bodyPr>
          <a:lstStyle/>
          <a:p>
            <a:r>
              <a:rPr lang="en-US" dirty="0">
                <a:latin typeface="Times New Roman" panose="02020603050405020304" pitchFamily="18" charset="0"/>
                <a:cs typeface="Times New Roman" panose="02020603050405020304" pitchFamily="18" charset="0"/>
              </a:rPr>
              <a:t>Mindfulness Resources </a:t>
            </a:r>
          </a:p>
        </p:txBody>
      </p:sp>
      <p:sp>
        <p:nvSpPr>
          <p:cNvPr id="12" name="Freeform: Shape 1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room filled with furniture and a book shelf&#10;&#10;Description automatically generated">
            <a:extLst>
              <a:ext uri="{FF2B5EF4-FFF2-40B4-BE49-F238E27FC236}">
                <a16:creationId xmlns:a16="http://schemas.microsoft.com/office/drawing/2014/main" id="{FE12461A-9ABC-0344-AAC0-45070235FD56}"/>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7870" r="10436" b="-2"/>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Content Placeholder 2">
            <a:extLst>
              <a:ext uri="{FF2B5EF4-FFF2-40B4-BE49-F238E27FC236}">
                <a16:creationId xmlns:a16="http://schemas.microsoft.com/office/drawing/2014/main" id="{C6A628B1-0056-ED41-9F99-0E15CA2B117D}"/>
              </a:ext>
            </a:extLst>
          </p:cNvPr>
          <p:cNvSpPr>
            <a:spLocks noGrp="1"/>
          </p:cNvSpPr>
          <p:nvPr>
            <p:ph idx="1"/>
          </p:nvPr>
        </p:nvSpPr>
        <p:spPr>
          <a:xfrm>
            <a:off x="5609220" y="2279017"/>
            <a:ext cx="6384305" cy="4185577"/>
          </a:xfrm>
        </p:spPr>
        <p:txBody>
          <a:bodyPr anchor="t">
            <a:normAutofit fontScale="92500" lnSpcReduction="20000"/>
          </a:bodyPr>
          <a:lstStyle/>
          <a:p>
            <a:endParaRPr lang="en-US" sz="1900" dirty="0">
              <a:latin typeface="Times New Roman" panose="02020603050405020304" pitchFamily="18" charset="0"/>
              <a:cs typeface="Times New Roman" panose="02020603050405020304" pitchFamily="18" charset="0"/>
            </a:endParaRPr>
          </a:p>
          <a:p>
            <a:pPr marL="0" indent="0">
              <a:buNone/>
            </a:pPr>
            <a:r>
              <a:rPr lang="en-US" sz="1900" b="1" dirty="0">
                <a:latin typeface="Times New Roman" panose="02020603050405020304" pitchFamily="18" charset="0"/>
                <a:cs typeface="Times New Roman" panose="02020603050405020304" pitchFamily="18" charset="0"/>
              </a:rPr>
              <a:t>     Websites</a:t>
            </a:r>
          </a:p>
          <a:p>
            <a:pPr lvl="1"/>
            <a:r>
              <a:rPr lang="en-US" sz="1900" dirty="0">
                <a:latin typeface="Times New Roman" panose="02020603050405020304" pitchFamily="18" charset="0"/>
                <a:cs typeface="Times New Roman" panose="02020603050405020304" pitchFamily="18" charset="0"/>
              </a:rPr>
              <a:t>Palouse Mindfulness </a:t>
            </a:r>
            <a:r>
              <a:rPr lang="en-US" sz="1900" u="sng" dirty="0">
                <a:hlinkClick r:id="rId5"/>
              </a:rPr>
              <a:t>https://palousemindfulness.com/index.html</a:t>
            </a:r>
            <a:r>
              <a:rPr lang="en-US" sz="1900" dirty="0">
                <a:effectLst/>
              </a:rPr>
              <a:t> </a:t>
            </a:r>
          </a:p>
          <a:p>
            <a:pPr lvl="1"/>
            <a:r>
              <a:rPr lang="en-US" sz="1900" dirty="0">
                <a:latin typeface="Times New Roman" panose="02020603050405020304" pitchFamily="18" charset="0"/>
                <a:ea typeface="Times New Roman" panose="02020603050405020304" pitchFamily="18" charset="0"/>
              </a:rPr>
              <a:t>Greater Good Science Center</a:t>
            </a:r>
            <a:r>
              <a:rPr lang="en-US" sz="1900" dirty="0"/>
              <a:t> </a:t>
            </a:r>
            <a:r>
              <a:rPr lang="en-US" sz="1900" b="1" dirty="0">
                <a:hlinkClick r:id="rId6"/>
              </a:rPr>
              <a:t>https://ggia.berkeley.edu/</a:t>
            </a:r>
            <a:r>
              <a:rPr lang="en-US" sz="1900" b="1" dirty="0"/>
              <a:t> </a:t>
            </a:r>
          </a:p>
          <a:p>
            <a:pPr marL="457200" lvl="1" indent="0">
              <a:buNone/>
            </a:pPr>
            <a:r>
              <a:rPr lang="en-US" sz="1900" b="1" dirty="0">
                <a:latin typeface="Times New Roman" panose="02020603050405020304" pitchFamily="18" charset="0"/>
                <a:cs typeface="Times New Roman" panose="02020603050405020304" pitchFamily="18" charset="0"/>
              </a:rPr>
              <a:t>Apps</a:t>
            </a:r>
            <a:endParaRPr lang="en-US" sz="1900" b="1" dirty="0"/>
          </a:p>
          <a:p>
            <a:pPr lvl="1"/>
            <a:r>
              <a:rPr lang="en-US" sz="1900" dirty="0">
                <a:latin typeface="Times New Roman" panose="02020603050405020304" pitchFamily="18" charset="0"/>
                <a:cs typeface="Times New Roman" panose="02020603050405020304" pitchFamily="18" charset="0"/>
              </a:rPr>
              <a:t>UCLA Mindful </a:t>
            </a:r>
          </a:p>
          <a:p>
            <a:pPr lvl="1"/>
            <a:r>
              <a:rPr lang="en-US" sz="1900" dirty="0">
                <a:latin typeface="Times New Roman" panose="02020603050405020304" pitchFamily="18" charset="0"/>
                <a:cs typeface="Times New Roman" panose="02020603050405020304" pitchFamily="18" charset="0"/>
              </a:rPr>
              <a:t>Headspace </a:t>
            </a:r>
          </a:p>
          <a:p>
            <a:pPr lvl="1"/>
            <a:r>
              <a:rPr lang="en-US" sz="1900" dirty="0">
                <a:latin typeface="Times New Roman" panose="02020603050405020304" pitchFamily="18" charset="0"/>
                <a:cs typeface="Times New Roman" panose="02020603050405020304" pitchFamily="18" charset="0"/>
              </a:rPr>
              <a:t>Oxford MBCT</a:t>
            </a:r>
          </a:p>
          <a:p>
            <a:pPr marL="457200" lvl="1" indent="0">
              <a:buNone/>
            </a:pPr>
            <a:r>
              <a:rPr lang="en-US" sz="1900" b="1" dirty="0">
                <a:latin typeface="Times New Roman" panose="02020603050405020304" pitchFamily="18" charset="0"/>
                <a:cs typeface="Times New Roman" panose="02020603050405020304" pitchFamily="18" charset="0"/>
              </a:rPr>
              <a:t>Books </a:t>
            </a:r>
          </a:p>
          <a:p>
            <a:pPr lvl="1"/>
            <a:r>
              <a:rPr lang="en-US" sz="1900" dirty="0" err="1">
                <a:latin typeface="Times New Roman" panose="02020603050405020304" pitchFamily="18" charset="0"/>
                <a:ea typeface="SimSun" panose="02010600030101010101" pitchFamily="2" charset="-122"/>
                <a:cs typeface="Times New Roman" panose="02020603050405020304" pitchFamily="18" charset="0"/>
              </a:rPr>
              <a:t>Lehrhaupt</a:t>
            </a:r>
            <a:r>
              <a:rPr lang="en-US" sz="1900" dirty="0">
                <a:latin typeface="Times New Roman" panose="02020603050405020304" pitchFamily="18" charset="0"/>
                <a:ea typeface="SimSun" panose="02010600030101010101" pitchFamily="2" charset="-122"/>
                <a:cs typeface="Times New Roman" panose="02020603050405020304" pitchFamily="18" charset="0"/>
              </a:rPr>
              <a:t>, L., &amp; </a:t>
            </a:r>
            <a:r>
              <a:rPr lang="en-US" sz="1900" dirty="0" err="1">
                <a:latin typeface="Times New Roman" panose="02020603050405020304" pitchFamily="18" charset="0"/>
                <a:ea typeface="SimSun" panose="02010600030101010101" pitchFamily="2" charset="-122"/>
                <a:cs typeface="Times New Roman" panose="02020603050405020304" pitchFamily="18" charset="0"/>
              </a:rPr>
              <a:t>Meibert</a:t>
            </a:r>
            <a:r>
              <a:rPr lang="en-US" sz="1900" dirty="0">
                <a:latin typeface="Times New Roman" panose="02020603050405020304" pitchFamily="18" charset="0"/>
                <a:ea typeface="SimSun" panose="02010600030101010101" pitchFamily="2" charset="-122"/>
                <a:cs typeface="Times New Roman" panose="02020603050405020304" pitchFamily="18" charset="0"/>
              </a:rPr>
              <a:t>, P. (2017). </a:t>
            </a:r>
            <a:r>
              <a:rPr lang="en-US" sz="1900" i="1" dirty="0">
                <a:latin typeface="Times New Roman" panose="02020603050405020304" pitchFamily="18" charset="0"/>
                <a:ea typeface="SimSun" panose="02010600030101010101" pitchFamily="2" charset="-122"/>
                <a:cs typeface="Times New Roman" panose="02020603050405020304" pitchFamily="18" charset="0"/>
              </a:rPr>
              <a:t>Mindfulness-based stress reduction: a program for</a:t>
            </a:r>
            <a:r>
              <a:rPr lang="en-US" sz="1900" dirty="0">
                <a:latin typeface="Times New Roman" panose="02020603050405020304" pitchFamily="18" charset="0"/>
                <a:ea typeface="SimSun" panose="02010600030101010101" pitchFamily="2" charset="-122"/>
                <a:cs typeface="Times New Roman" panose="02020603050405020304" pitchFamily="18" charset="0"/>
              </a:rPr>
              <a:t> </a:t>
            </a:r>
            <a:r>
              <a:rPr lang="en-US" sz="1900" i="1" dirty="0">
                <a:latin typeface="Times New Roman" panose="02020603050405020304" pitchFamily="18" charset="0"/>
                <a:ea typeface="Times New Roman" panose="02020603050405020304" pitchFamily="18" charset="0"/>
              </a:rPr>
              <a:t>enhancing health and vitality. </a:t>
            </a:r>
          </a:p>
          <a:p>
            <a:pPr lvl="1"/>
            <a:r>
              <a:rPr lang="en-US" sz="1900" dirty="0">
                <a:latin typeface="Times New Roman" panose="02020603050405020304" pitchFamily="18" charset="0"/>
                <a:ea typeface="Times New Roman" panose="02020603050405020304" pitchFamily="18" charset="0"/>
              </a:rPr>
              <a:t>Williams, M., &amp; Penman, D. (2011). </a:t>
            </a:r>
            <a:r>
              <a:rPr lang="en-US" sz="1900" i="1" dirty="0">
                <a:latin typeface="Times New Roman" panose="02020603050405020304" pitchFamily="18" charset="0"/>
                <a:ea typeface="Times New Roman" panose="02020603050405020304" pitchFamily="18" charset="0"/>
              </a:rPr>
              <a:t>Mindfulness: an eight-week plan for finding peace in a</a:t>
            </a:r>
            <a:r>
              <a:rPr lang="en-US" sz="1900" dirty="0">
                <a:latin typeface="Times New Roman" panose="02020603050405020304" pitchFamily="18" charset="0"/>
                <a:ea typeface="Times New Roman" panose="02020603050405020304" pitchFamily="18" charset="0"/>
              </a:rPr>
              <a:t> </a:t>
            </a:r>
            <a:r>
              <a:rPr lang="en-US" sz="1900" i="1" dirty="0">
                <a:latin typeface="Times New Roman" panose="02020603050405020304" pitchFamily="18" charset="0"/>
                <a:ea typeface="Times New Roman" panose="02020603050405020304" pitchFamily="18" charset="0"/>
              </a:rPr>
              <a:t>frantic world. </a:t>
            </a:r>
          </a:p>
          <a:p>
            <a:pPr lvl="1"/>
            <a:r>
              <a:rPr lang="en-US" sz="1900" dirty="0">
                <a:latin typeface="Times New Roman" panose="02020603050405020304" pitchFamily="18" charset="0"/>
                <a:cs typeface="Times New Roman" panose="02020603050405020304" pitchFamily="18" charset="0"/>
              </a:rPr>
              <a:t>Kabat-Zinn, J. (1994). </a:t>
            </a:r>
            <a:r>
              <a:rPr lang="en-US" sz="1900" i="1" dirty="0">
                <a:latin typeface="Times New Roman" panose="02020603050405020304" pitchFamily="18" charset="0"/>
                <a:cs typeface="Times New Roman" panose="02020603050405020304" pitchFamily="18" charset="0"/>
              </a:rPr>
              <a:t>Wherever you go, there you are. </a:t>
            </a:r>
            <a:endParaRPr lang="en-US" sz="1900" i="1" dirty="0">
              <a:latin typeface="Times New Roman" panose="02020603050405020304" pitchFamily="18" charset="0"/>
              <a:ea typeface="Times New Roman" panose="02020603050405020304" pitchFamily="18" charset="0"/>
            </a:endParaRPr>
          </a:p>
          <a:p>
            <a:pPr lvl="1"/>
            <a:endParaRPr lang="en-US" sz="1300" dirty="0">
              <a:latin typeface="Times New Roman" panose="02020603050405020304" pitchFamily="18" charset="0"/>
              <a:cs typeface="Times New Roman" panose="02020603050405020304" pitchFamily="18" charset="0"/>
            </a:endParaRPr>
          </a:p>
          <a:p>
            <a:pPr lvl="1"/>
            <a:endParaRPr lang="en-US" sz="13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6A16565-C250-D448-823F-8FAE5805A704}"/>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en.wikipedia.org/wiki/Library">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3969039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112"/>
    </mc:Choice>
    <mc:Fallback xmlns="">
      <p:transition spd="slow" advTm="111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67CC-2B69-5442-BD09-2866EADCA605}"/>
              </a:ext>
            </a:extLst>
          </p:cNvPr>
          <p:cNvSpPr>
            <a:spLocks noGrp="1"/>
          </p:cNvSpPr>
          <p:nvPr>
            <p:ph type="title"/>
          </p:nvPr>
        </p:nvSpPr>
        <p:spPr>
          <a:xfrm>
            <a:off x="762001" y="803325"/>
            <a:ext cx="5314536" cy="1325563"/>
          </a:xfrm>
        </p:spPr>
        <p:txBody>
          <a:bodyPr>
            <a:normAutofit/>
          </a:bodyPr>
          <a:lstStyle/>
          <a:p>
            <a:r>
              <a:rPr lang="en-US">
                <a:latin typeface="Times New Roman" panose="02020603050405020304" pitchFamily="18" charset="0"/>
                <a:cs typeface="Times New Roman" panose="02020603050405020304" pitchFamily="18" charset="0"/>
              </a:rPr>
              <a:t>Review!</a:t>
            </a:r>
          </a:p>
        </p:txBody>
      </p:sp>
      <p:sp>
        <p:nvSpPr>
          <p:cNvPr id="3" name="Content Placeholder 2">
            <a:extLst>
              <a:ext uri="{FF2B5EF4-FFF2-40B4-BE49-F238E27FC236}">
                <a16:creationId xmlns:a16="http://schemas.microsoft.com/office/drawing/2014/main" id="{C6A628B1-0056-ED41-9F99-0E15CA2B117D}"/>
              </a:ext>
            </a:extLst>
          </p:cNvPr>
          <p:cNvSpPr>
            <a:spLocks noGrp="1"/>
          </p:cNvSpPr>
          <p:nvPr>
            <p:ph idx="1"/>
          </p:nvPr>
        </p:nvSpPr>
        <p:spPr>
          <a:xfrm>
            <a:off x="762000" y="2279018"/>
            <a:ext cx="5314543" cy="3375920"/>
          </a:xfrm>
        </p:spPr>
        <p:txBody>
          <a:bodyPr anchor="t">
            <a:normAutofit/>
          </a:bodyPr>
          <a:lstStyle/>
          <a:p>
            <a:pPr marL="0" indent="0">
              <a:buNone/>
            </a:pPr>
            <a:r>
              <a:rPr lang="en-US" sz="1800" b="1">
                <a:latin typeface="Times New Roman" panose="02020603050405020304" pitchFamily="18" charset="0"/>
                <a:cs typeface="Times New Roman" panose="02020603050405020304" pitchFamily="18" charset="0"/>
              </a:rPr>
              <a:t>So hopefully now you know …  </a:t>
            </a:r>
          </a:p>
          <a:p>
            <a:r>
              <a:rPr lang="en-US" sz="1800" b="1">
                <a:latin typeface="Times New Roman" panose="02020603050405020304" pitchFamily="18" charset="0"/>
                <a:cs typeface="Times New Roman" panose="02020603050405020304" pitchFamily="18" charset="0"/>
              </a:rPr>
              <a:t>the definition of mindfulness </a:t>
            </a:r>
          </a:p>
          <a:p>
            <a:r>
              <a:rPr lang="en-US" sz="1800" b="1">
                <a:latin typeface="Times New Roman" panose="02020603050405020304" pitchFamily="18" charset="0"/>
                <a:cs typeface="Times New Roman" panose="02020603050405020304" pitchFamily="18" charset="0"/>
              </a:rPr>
              <a:t>the raft on the river principle </a:t>
            </a:r>
            <a:endParaRPr lang="en-US" sz="1800">
              <a:latin typeface="Times New Roman" panose="02020603050405020304" pitchFamily="18" charset="0"/>
              <a:cs typeface="Times New Roman" panose="02020603050405020304" pitchFamily="18" charset="0"/>
            </a:endParaRPr>
          </a:p>
          <a:p>
            <a:r>
              <a:rPr lang="en-US" sz="1800" b="1">
                <a:latin typeface="Times New Roman" panose="02020603050405020304" pitchFamily="18" charset="0"/>
                <a:cs typeface="Times New Roman" panose="02020603050405020304" pitchFamily="18" charset="0"/>
              </a:rPr>
              <a:t>how to practice mindful breathing</a:t>
            </a:r>
            <a:r>
              <a:rPr lang="en-US" sz="1800">
                <a:latin typeface="Times New Roman" panose="02020603050405020304" pitchFamily="18" charset="0"/>
                <a:cs typeface="Times New Roman" panose="02020603050405020304" pitchFamily="18" charset="0"/>
              </a:rPr>
              <a:t> </a:t>
            </a:r>
          </a:p>
          <a:p>
            <a:r>
              <a:rPr lang="en-US" sz="1800" b="1">
                <a:latin typeface="Times New Roman" panose="02020603050405020304" pitchFamily="18" charset="0"/>
                <a:cs typeface="Times New Roman" panose="02020603050405020304" pitchFamily="18" charset="0"/>
              </a:rPr>
              <a:t>how to practice mindfulness at any time</a:t>
            </a:r>
            <a:r>
              <a:rPr lang="en-US" sz="1800">
                <a:latin typeface="Times New Roman" panose="02020603050405020304" pitchFamily="18" charset="0"/>
                <a:cs typeface="Times New Roman" panose="02020603050405020304" pitchFamily="18" charset="0"/>
              </a:rPr>
              <a:t> </a:t>
            </a:r>
          </a:p>
          <a:p>
            <a:r>
              <a:rPr lang="en-US" sz="1800" b="1">
                <a:latin typeface="Times New Roman" panose="02020603050405020304" pitchFamily="18" charset="0"/>
                <a:cs typeface="Times New Roman" panose="02020603050405020304" pitchFamily="18" charset="0"/>
              </a:rPr>
              <a:t>how to take a mindful pause </a:t>
            </a:r>
          </a:p>
          <a:p>
            <a:r>
              <a:rPr lang="en-US" sz="1800" b="1">
                <a:latin typeface="Times New Roman" panose="02020603050405020304" pitchFamily="18" charset="0"/>
                <a:cs typeface="Times New Roman" panose="02020603050405020304" pitchFamily="18" charset="0"/>
              </a:rPr>
              <a:t>what mindfulness can be used for (stress-reduction, acceptance, enjoyment, strengthening values)</a:t>
            </a:r>
            <a:endParaRPr lang="en-US" sz="1800">
              <a:latin typeface="Times New Roman" panose="02020603050405020304" pitchFamily="18" charset="0"/>
              <a:cs typeface="Times New Roman" panose="02020603050405020304" pitchFamily="18" charset="0"/>
            </a:endParaRPr>
          </a:p>
          <a:p>
            <a:endParaRPr lang="en-US" sz="1800">
              <a:latin typeface="Times New Roman" panose="02020603050405020304" pitchFamily="18" charset="0"/>
              <a:cs typeface="Times New Roman" panose="02020603050405020304" pitchFamily="18" charset="0"/>
            </a:endParaRPr>
          </a:p>
        </p:txBody>
      </p:sp>
      <p:sp>
        <p:nvSpPr>
          <p:cNvPr id="20" name="Freeform: Shape 1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small boat in a body of water&#10;&#10;Description automatically generated">
            <a:extLst>
              <a:ext uri="{FF2B5EF4-FFF2-40B4-BE49-F238E27FC236}">
                <a16:creationId xmlns:a16="http://schemas.microsoft.com/office/drawing/2014/main" id="{27C4B6A6-22FD-E141-AEBB-5042A1470012}"/>
              </a:ext>
            </a:extLst>
          </p:cNvPr>
          <p:cNvPicPr>
            <a:picLocks noChangeAspect="1"/>
          </p:cNvPicPr>
          <p:nvPr/>
        </p:nvPicPr>
        <p:blipFill rotWithShape="1">
          <a:blip r:embed="rId3"/>
          <a:srcRect l="20942" r="12897"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5981327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389"/>
    </mc:Choice>
    <mc:Fallback xmlns="">
      <p:transition spd="slow" advTm="1389"/>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2A329-418B-E448-95CE-8711FCDF9488}"/>
              </a:ext>
            </a:extLst>
          </p:cNvPr>
          <p:cNvSpPr>
            <a:spLocks noGrp="1"/>
          </p:cNvSpPr>
          <p:nvPr>
            <p:ph type="title"/>
          </p:nvPr>
        </p:nvSpPr>
        <p:spPr>
          <a:xfrm>
            <a:off x="648929" y="629266"/>
            <a:ext cx="3667039" cy="1676603"/>
          </a:xfrm>
        </p:spPr>
        <p:txBody>
          <a:bodyPr>
            <a:normAutofit/>
          </a:bodyPr>
          <a:lstStyle/>
          <a:p>
            <a:r>
              <a:rPr lang="en-US" sz="3600">
                <a:latin typeface="Times New Roman" panose="02020603050405020304" pitchFamily="18" charset="0"/>
                <a:cs typeface="Times New Roman" panose="02020603050405020304" pitchFamily="18" charset="0"/>
              </a:rPr>
              <a:t>Final Questions</a:t>
            </a:r>
          </a:p>
        </p:txBody>
      </p:sp>
      <p:sp>
        <p:nvSpPr>
          <p:cNvPr id="3" name="Content Placeholder 2">
            <a:extLst>
              <a:ext uri="{FF2B5EF4-FFF2-40B4-BE49-F238E27FC236}">
                <a16:creationId xmlns:a16="http://schemas.microsoft.com/office/drawing/2014/main" id="{FFDBCE4D-8007-4C42-ABD7-538BB13E1E25}"/>
              </a:ext>
            </a:extLst>
          </p:cNvPr>
          <p:cNvSpPr>
            <a:spLocks noGrp="1"/>
          </p:cNvSpPr>
          <p:nvPr>
            <p:ph idx="1"/>
          </p:nvPr>
        </p:nvSpPr>
        <p:spPr>
          <a:xfrm>
            <a:off x="648931" y="2438401"/>
            <a:ext cx="3667036" cy="3779520"/>
          </a:xfrm>
        </p:spPr>
        <p:txBody>
          <a:bodyPr>
            <a:normAutofit/>
          </a:bodyPr>
          <a:lstStyle/>
          <a:p>
            <a:r>
              <a:rPr lang="en-US" sz="1800" dirty="0">
                <a:latin typeface="Times New Roman" panose="02020603050405020304" pitchFamily="18" charset="0"/>
                <a:cs typeface="Times New Roman" panose="02020603050405020304" pitchFamily="18" charset="0"/>
              </a:rPr>
              <a:t>Thank you for your time today! Please feel free to ask any questions. </a:t>
            </a:r>
          </a:p>
          <a:p>
            <a:r>
              <a:rPr lang="en-US" sz="1800" dirty="0">
                <a:latin typeface="Times New Roman" panose="02020603050405020304" pitchFamily="18" charset="0"/>
                <a:cs typeface="Times New Roman" panose="02020603050405020304" pitchFamily="18" charset="0"/>
              </a:rPr>
              <a:t>Contact: Mark Chrisinger </a:t>
            </a:r>
            <a:r>
              <a:rPr lang="en-US" sz="1800" dirty="0">
                <a:latin typeface="Times New Roman" panose="02020603050405020304" pitchFamily="18" charset="0"/>
                <a:cs typeface="Times New Roman" panose="02020603050405020304" pitchFamily="18" charset="0"/>
                <a:hlinkClick r:id="rId3"/>
              </a:rPr>
              <a:t>chriml18@wfu.edu</a:t>
            </a:r>
            <a:r>
              <a:rPr lang="en-US" sz="1800" dirty="0">
                <a:latin typeface="Times New Roman" panose="02020603050405020304" pitchFamily="18" charset="0"/>
                <a:cs typeface="Times New Roman" panose="02020603050405020304" pitchFamily="18" charset="0"/>
              </a:rPr>
              <a:t> </a:t>
            </a:r>
          </a:p>
          <a:p>
            <a:pPr marL="0" indent="0">
              <a:buNone/>
            </a:pPr>
            <a:endParaRPr lang="en-US" sz="1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descr="A picture containing umbrella&#10;&#10;Description automatically generated">
            <a:extLst>
              <a:ext uri="{FF2B5EF4-FFF2-40B4-BE49-F238E27FC236}">
                <a16:creationId xmlns:a16="http://schemas.microsoft.com/office/drawing/2014/main" id="{85FE684B-AA3E-364B-90D7-1CA47823B810}"/>
              </a:ext>
            </a:extLst>
          </p:cNvPr>
          <p:cNvPicPr>
            <a:picLocks noChangeAspect="1"/>
          </p:cNvPicPr>
          <p:nvPr/>
        </p:nvPicPr>
        <p:blipFill>
          <a:blip r:embed="rId4"/>
          <a:stretch>
            <a:fillRect/>
          </a:stretch>
        </p:blipFill>
        <p:spPr>
          <a:xfrm>
            <a:off x="4849607" y="629266"/>
            <a:ext cx="7128793" cy="5192666"/>
          </a:xfrm>
          <a:prstGeom prst="rect">
            <a:avLst/>
          </a:prstGeom>
          <a:ln>
            <a:noFill/>
          </a:ln>
          <a:effectLst/>
        </p:spPr>
      </p:pic>
    </p:spTree>
    <p:extLst>
      <p:ext uri="{BB962C8B-B14F-4D97-AF65-F5344CB8AC3E}">
        <p14:creationId xmlns:p14="http://schemas.microsoft.com/office/powerpoint/2010/main" val="37154398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595"/>
    </mc:Choice>
    <mc:Fallback xmlns="">
      <p:transition spd="slow" advTm="59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ED67CC-2B69-5442-BD09-2866EADCA605}"/>
              </a:ext>
            </a:extLst>
          </p:cNvPr>
          <p:cNvSpPr>
            <a:spLocks noGrp="1"/>
          </p:cNvSpPr>
          <p:nvPr>
            <p:ph type="title"/>
          </p:nvPr>
        </p:nvSpPr>
        <p:spPr>
          <a:xfrm>
            <a:off x="643468" y="623392"/>
            <a:ext cx="3363974" cy="1607060"/>
          </a:xfrm>
          <a:noFill/>
          <a:ln w="19050">
            <a:solidFill>
              <a:schemeClr val="tx1"/>
            </a:solidFill>
          </a:ln>
        </p:spPr>
        <p:txBody>
          <a:bodyPr vert="horz" wrap="square" lIns="91440" tIns="45720" rIns="91440" bIns="45720" rtlCol="0" anchor="ctr">
            <a:normAutofit/>
          </a:bodyPr>
          <a:lstStyle/>
          <a:p>
            <a:pPr algn="ctr"/>
            <a:r>
              <a:rPr lang="en-US" sz="2800" kern="1200" dirty="0">
                <a:solidFill>
                  <a:schemeClr val="tx1"/>
                </a:solidFill>
                <a:latin typeface="Times New Roman" panose="02020603050405020304" pitchFamily="18" charset="0"/>
                <a:cs typeface="Times New Roman" panose="02020603050405020304" pitchFamily="18" charset="0"/>
              </a:rPr>
              <a:t>References</a:t>
            </a:r>
          </a:p>
        </p:txBody>
      </p:sp>
      <p:sp>
        <p:nvSpPr>
          <p:cNvPr id="5" name="TextBox 4">
            <a:extLst>
              <a:ext uri="{FF2B5EF4-FFF2-40B4-BE49-F238E27FC236}">
                <a16:creationId xmlns:a16="http://schemas.microsoft.com/office/drawing/2014/main" id="{F180E51B-C3BA-5C46-B634-134B36DDD4B2}"/>
              </a:ext>
            </a:extLst>
          </p:cNvPr>
          <p:cNvSpPr txBox="1"/>
          <p:nvPr/>
        </p:nvSpPr>
        <p:spPr>
          <a:xfrm>
            <a:off x="643468" y="2638043"/>
            <a:ext cx="3363974" cy="341562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 Kabat-Zinn, J. (1994). </a:t>
            </a:r>
            <a:r>
              <a:rPr lang="en-US" sz="2000" i="1" dirty="0">
                <a:latin typeface="Times New Roman" panose="02020603050405020304" pitchFamily="18" charset="0"/>
                <a:cs typeface="Times New Roman" panose="02020603050405020304" pitchFamily="18" charset="0"/>
              </a:rPr>
              <a:t>Wherever you go, there you are. </a:t>
            </a:r>
            <a:r>
              <a:rPr lang="en-US" sz="2000" dirty="0">
                <a:latin typeface="Times New Roman" panose="02020603050405020304" pitchFamily="18" charset="0"/>
                <a:cs typeface="Times New Roman" panose="02020603050405020304" pitchFamily="18" charset="0"/>
              </a:rPr>
              <a:t>New York: Hachette Books. </a:t>
            </a:r>
          </a:p>
          <a:p>
            <a:pPr indent="-228600">
              <a:lnSpc>
                <a:spcPct val="90000"/>
              </a:lnSpc>
              <a:spcAft>
                <a:spcPts val="600"/>
              </a:spcAft>
              <a:buFont typeface="Arial" panose="020B0604020202020204" pitchFamily="34" charset="0"/>
              <a:buChar char="•"/>
            </a:pPr>
            <a:endParaRPr lang="en-US" sz="2000" dirty="0"/>
          </a:p>
        </p:txBody>
      </p:sp>
      <p:pic>
        <p:nvPicPr>
          <p:cNvPr id="4" name="Content Placeholder 3" descr="A picture containing umbrella&#10;&#10;Description automatically generated">
            <a:extLst>
              <a:ext uri="{FF2B5EF4-FFF2-40B4-BE49-F238E27FC236}">
                <a16:creationId xmlns:a16="http://schemas.microsoft.com/office/drawing/2014/main" id="{E8719B54-C7A2-0441-9F85-DF4F8BA2C732}"/>
              </a:ext>
            </a:extLst>
          </p:cNvPr>
          <p:cNvPicPr>
            <a:picLocks noGrp="1" noChangeAspect="1"/>
          </p:cNvPicPr>
          <p:nvPr>
            <p:ph idx="1"/>
          </p:nvPr>
        </p:nvPicPr>
        <p:blipFill>
          <a:blip r:embed="rId3"/>
          <a:stretch>
            <a:fillRect/>
          </a:stretch>
        </p:blipFill>
        <p:spPr>
          <a:xfrm>
            <a:off x="5297763" y="1137356"/>
            <a:ext cx="6250769" cy="4422420"/>
          </a:xfrm>
          <a:prstGeom prst="rect">
            <a:avLst/>
          </a:prstGeom>
        </p:spPr>
      </p:pic>
    </p:spTree>
    <p:extLst>
      <p:ext uri="{BB962C8B-B14F-4D97-AF65-F5344CB8AC3E}">
        <p14:creationId xmlns:p14="http://schemas.microsoft.com/office/powerpoint/2010/main" val="651095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666"/>
    </mc:Choice>
    <mc:Fallback xmlns="">
      <p:transition spd="slow" advTm="466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67CC-2B69-5442-BD09-2866EADCA605}"/>
              </a:ext>
            </a:extLst>
          </p:cNvPr>
          <p:cNvSpPr>
            <a:spLocks noGrp="1"/>
          </p:cNvSpPr>
          <p:nvPr>
            <p:ph type="title"/>
          </p:nvPr>
        </p:nvSpPr>
        <p:spPr>
          <a:xfrm>
            <a:off x="762001" y="803325"/>
            <a:ext cx="5314536" cy="1325563"/>
          </a:xfrm>
        </p:spPr>
        <p:txBody>
          <a:bodyPr>
            <a:normAutofit/>
          </a:bodyPr>
          <a:lstStyle/>
          <a:p>
            <a:r>
              <a:rPr lang="en-US" dirty="0">
                <a:latin typeface="Times New Roman" panose="02020603050405020304" pitchFamily="18" charset="0"/>
                <a:cs typeface="Times New Roman" panose="02020603050405020304" pitchFamily="18" charset="0"/>
              </a:rPr>
              <a:t>Welcome!</a:t>
            </a:r>
          </a:p>
        </p:txBody>
      </p:sp>
      <p:sp>
        <p:nvSpPr>
          <p:cNvPr id="3" name="Content Placeholder 2">
            <a:extLst>
              <a:ext uri="{FF2B5EF4-FFF2-40B4-BE49-F238E27FC236}">
                <a16:creationId xmlns:a16="http://schemas.microsoft.com/office/drawing/2014/main" id="{C6A628B1-0056-ED41-9F99-0E15CA2B117D}"/>
              </a:ext>
            </a:extLst>
          </p:cNvPr>
          <p:cNvSpPr>
            <a:spLocks noGrp="1"/>
          </p:cNvSpPr>
          <p:nvPr>
            <p:ph idx="1"/>
          </p:nvPr>
        </p:nvSpPr>
        <p:spPr>
          <a:xfrm>
            <a:off x="406602" y="1872618"/>
            <a:ext cx="5609220" cy="4832982"/>
          </a:xfrm>
        </p:spPr>
        <p:txBody>
          <a:bodyPr anchor="t">
            <a:normAutofit fontScale="25000" lnSpcReduction="20000"/>
          </a:bodyPr>
          <a:lstStyle/>
          <a:p>
            <a:pPr marL="0" indent="0">
              <a:buNone/>
            </a:pPr>
            <a:r>
              <a:rPr lang="en-US" sz="11200" b="1" dirty="0">
                <a:latin typeface="Times New Roman" panose="02020603050405020304" pitchFamily="18" charset="0"/>
                <a:cs typeface="Times New Roman" panose="02020603050405020304" pitchFamily="18" charset="0"/>
              </a:rPr>
              <a:t>Learning goals for today’s seminar: </a:t>
            </a:r>
          </a:p>
          <a:p>
            <a:r>
              <a:rPr lang="en-US" sz="6400" b="1" dirty="0">
                <a:latin typeface="Times New Roman" panose="02020603050405020304" pitchFamily="18" charset="0"/>
                <a:cs typeface="Times New Roman" panose="02020603050405020304" pitchFamily="18" charset="0"/>
              </a:rPr>
              <a:t>Know that </a:t>
            </a:r>
            <a:r>
              <a:rPr lang="en-US" sz="6400" b="1" i="1" dirty="0">
                <a:latin typeface="Times New Roman" panose="02020603050405020304" pitchFamily="18" charset="0"/>
                <a:cs typeface="Times New Roman" panose="02020603050405020304" pitchFamily="18" charset="0"/>
              </a:rPr>
              <a:t>mindfulness</a:t>
            </a:r>
            <a:r>
              <a:rPr lang="en-US" sz="6400" b="1" dirty="0">
                <a:latin typeface="Times New Roman" panose="02020603050405020304" pitchFamily="18" charset="0"/>
                <a:cs typeface="Times New Roman" panose="02020603050405020304" pitchFamily="18" charset="0"/>
              </a:rPr>
              <a:t> means paying attention, on purpose, without judgment. </a:t>
            </a:r>
            <a:endParaRPr lang="en-US" sz="6400" dirty="0">
              <a:latin typeface="Times New Roman" panose="02020603050405020304" pitchFamily="18" charset="0"/>
              <a:cs typeface="Times New Roman" panose="02020603050405020304" pitchFamily="18" charset="0"/>
            </a:endParaRPr>
          </a:p>
          <a:p>
            <a:r>
              <a:rPr lang="en-US" sz="6400" b="1" dirty="0">
                <a:latin typeface="Times New Roman" panose="02020603050405020304" pitchFamily="18" charset="0"/>
                <a:cs typeface="Times New Roman" panose="02020603050405020304" pitchFamily="18" charset="0"/>
              </a:rPr>
              <a:t>Understand the relationship between mindfulness and uncertainty is about control (and love)</a:t>
            </a:r>
            <a:r>
              <a:rPr lang="en-US" sz="6400" dirty="0">
                <a:latin typeface="Times New Roman" panose="02020603050405020304" pitchFamily="18" charset="0"/>
                <a:cs typeface="Times New Roman" panose="02020603050405020304" pitchFamily="18" charset="0"/>
              </a:rPr>
              <a:t>: By being in the present, we can let go of what we don’t control—for instance, the laws of nature— and take hold of what we do control (our own actions). This is the raft on the river principle. We control the raft but not the river. The raft is our power; the river is uncertainty. </a:t>
            </a:r>
          </a:p>
          <a:p>
            <a:r>
              <a:rPr lang="en-US" sz="6400" b="1" dirty="0">
                <a:latin typeface="Times New Roman" panose="02020603050405020304" pitchFamily="18" charset="0"/>
                <a:cs typeface="Times New Roman" panose="02020603050405020304" pitchFamily="18" charset="0"/>
              </a:rPr>
              <a:t>Know how to practice mindful breathing</a:t>
            </a:r>
            <a:r>
              <a:rPr lang="en-US" sz="6400" dirty="0">
                <a:latin typeface="Times New Roman" panose="02020603050405020304" pitchFamily="18" charset="0"/>
                <a:cs typeface="Times New Roman" panose="02020603050405020304" pitchFamily="18" charset="0"/>
              </a:rPr>
              <a:t> by paying attention to the breath at the nostrils or abdomen while letting go of thoughts. </a:t>
            </a:r>
          </a:p>
          <a:p>
            <a:r>
              <a:rPr lang="en-US" sz="6400" b="1" dirty="0">
                <a:latin typeface="Times New Roman" panose="02020603050405020304" pitchFamily="18" charset="0"/>
                <a:cs typeface="Times New Roman" panose="02020603050405020304" pitchFamily="18" charset="0"/>
              </a:rPr>
              <a:t>Know how to practice mindfulness at any time</a:t>
            </a:r>
            <a:r>
              <a:rPr lang="en-US" sz="6400" dirty="0">
                <a:latin typeface="Times New Roman" panose="02020603050405020304" pitchFamily="18" charset="0"/>
                <a:cs typeface="Times New Roman" panose="02020603050405020304" pitchFamily="18" charset="0"/>
              </a:rPr>
              <a:t> by paying attention to what it feels like to be doing whatever you are doing. </a:t>
            </a:r>
          </a:p>
          <a:p>
            <a:r>
              <a:rPr lang="en-US" sz="6400" b="1" dirty="0">
                <a:latin typeface="Times New Roman" panose="02020603050405020304" pitchFamily="18" charset="0"/>
                <a:cs typeface="Times New Roman" panose="02020603050405020304" pitchFamily="18" charset="0"/>
              </a:rPr>
              <a:t>Know how to take a mindful pause </a:t>
            </a:r>
            <a:r>
              <a:rPr lang="en-US" sz="6400" dirty="0">
                <a:latin typeface="Times New Roman" panose="02020603050405020304" pitchFamily="18" charset="0"/>
                <a:cs typeface="Times New Roman" panose="02020603050405020304" pitchFamily="18" charset="0"/>
              </a:rPr>
              <a:t>by stopping what you are doing and focusing on your breathing for 1 to 3 breaths. </a:t>
            </a:r>
          </a:p>
          <a:p>
            <a:r>
              <a:rPr lang="en-US" sz="6400" b="1" dirty="0">
                <a:latin typeface="Times New Roman" panose="02020603050405020304" pitchFamily="18" charset="0"/>
                <a:cs typeface="Times New Roman" panose="02020603050405020304" pitchFamily="18" charset="0"/>
              </a:rPr>
              <a:t>Know that practicing mindfulness can help you let go of worry and stress, accept life, enjoy life, and strengthen your core values.</a:t>
            </a:r>
            <a:endParaRPr lang="en-US" sz="64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p:txBody>
      </p:sp>
      <p:sp>
        <p:nvSpPr>
          <p:cNvPr id="24" name="Freeform: Shape 23">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Content Placeholder 3" descr="A picture containing umbrella&#10;&#10;Description automatically generated">
            <a:extLst>
              <a:ext uri="{FF2B5EF4-FFF2-40B4-BE49-F238E27FC236}">
                <a16:creationId xmlns:a16="http://schemas.microsoft.com/office/drawing/2014/main" id="{9CCE61B0-A7F1-A04E-818F-B24D8E5A6F1A}"/>
              </a:ext>
            </a:extLst>
          </p:cNvPr>
          <p:cNvPicPr>
            <a:picLocks noChangeAspect="1"/>
          </p:cNvPicPr>
          <p:nvPr/>
        </p:nvPicPr>
        <p:blipFill>
          <a:blip r:embed="rId3"/>
          <a:stretch>
            <a:fillRect/>
          </a:stretch>
        </p:blipFill>
        <p:spPr>
          <a:xfrm>
            <a:off x="7884057" y="1198283"/>
            <a:ext cx="3796790" cy="2686229"/>
          </a:xfrm>
          <a:prstGeom prst="rect">
            <a:avLst/>
          </a:prstGeom>
        </p:spPr>
      </p:pic>
    </p:spTree>
    <p:extLst>
      <p:ext uri="{BB962C8B-B14F-4D97-AF65-F5344CB8AC3E}">
        <p14:creationId xmlns:p14="http://schemas.microsoft.com/office/powerpoint/2010/main" val="26484239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50855"/>
    </mc:Choice>
    <mc:Fallback xmlns="">
      <p:transition spd="slow" advTm="25085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10" name="Picture 9" descr="A statue of a person&#10;&#10;Description automatically generated">
            <a:extLst>
              <a:ext uri="{FF2B5EF4-FFF2-40B4-BE49-F238E27FC236}">
                <a16:creationId xmlns:a16="http://schemas.microsoft.com/office/drawing/2014/main" id="{F20B06EA-8A74-3C40-A647-DD31966DDC6D}"/>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2524" r="3" b="8417"/>
          <a:stretch/>
        </p:blipFill>
        <p:spPr>
          <a:xfrm>
            <a:off x="20" y="1"/>
            <a:ext cx="4067476" cy="2243021"/>
          </a:xfrm>
          <a:prstGeom prst="rect">
            <a:avLst/>
          </a:prstGeom>
        </p:spPr>
      </p:pic>
      <p:pic>
        <p:nvPicPr>
          <p:cNvPr id="8" name="Picture 7" descr="A cat lying on the ground&#10;&#10;Description automatically generated">
            <a:extLst>
              <a:ext uri="{FF2B5EF4-FFF2-40B4-BE49-F238E27FC236}">
                <a16:creationId xmlns:a16="http://schemas.microsoft.com/office/drawing/2014/main" id="{CF910A7A-8DED-E149-B7A6-F92DF799AAE0}"/>
              </a:ext>
            </a:extLst>
          </p:cNvPr>
          <p:cNvPicPr>
            <a:picLocks noChangeAspect="1"/>
          </p:cNvPicPr>
          <p:nvPr/>
        </p:nvPicPr>
        <p:blipFill rotWithShape="1">
          <a:blip r:embed="rId5"/>
          <a:srcRect l="7172" r="5961" b="2"/>
          <a:stretch/>
        </p:blipFill>
        <p:spPr>
          <a:xfrm>
            <a:off x="20" y="2325318"/>
            <a:ext cx="4067476" cy="2212392"/>
          </a:xfrm>
          <a:prstGeom prst="rect">
            <a:avLst/>
          </a:prstGeom>
        </p:spPr>
      </p:pic>
      <p:pic>
        <p:nvPicPr>
          <p:cNvPr id="5" name="Picture 4" descr="A dog lying on the ground&#10;&#10;Description automatically generated">
            <a:extLst>
              <a:ext uri="{FF2B5EF4-FFF2-40B4-BE49-F238E27FC236}">
                <a16:creationId xmlns:a16="http://schemas.microsoft.com/office/drawing/2014/main" id="{3C934991-6DF2-5147-8BA9-ADCA4B5E1D24}"/>
              </a:ext>
            </a:extLst>
          </p:cNvPr>
          <p:cNvPicPr>
            <a:picLocks noChangeAspect="1"/>
          </p:cNvPicPr>
          <p:nvPr/>
        </p:nvPicPr>
        <p:blipFill rotWithShape="1">
          <a:blip r:embed="rId6"/>
          <a:srcRect r="14123" b="-2"/>
          <a:stretch/>
        </p:blipFill>
        <p:spPr>
          <a:xfrm>
            <a:off x="20" y="4620006"/>
            <a:ext cx="4067476" cy="2237994"/>
          </a:xfrm>
          <a:prstGeom prst="rect">
            <a:avLst/>
          </a:prstGeom>
        </p:spPr>
      </p:pic>
      <p:sp>
        <p:nvSpPr>
          <p:cNvPr id="22" name="Rectangle 15">
            <a:extLst>
              <a:ext uri="{FF2B5EF4-FFF2-40B4-BE49-F238E27FC236}">
                <a16:creationId xmlns:a16="http://schemas.microsoft.com/office/drawing/2014/main" id="{DEA1EE36-BDB4-4DA2-A0C9-0BA4331E7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72025" y="639400"/>
            <a:ext cx="6764655" cy="5578521"/>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D67CC-2B69-5442-BD09-2866EADCA605}"/>
              </a:ext>
            </a:extLst>
          </p:cNvPr>
          <p:cNvSpPr>
            <a:spLocks noGrp="1"/>
          </p:cNvSpPr>
          <p:nvPr>
            <p:ph type="title"/>
          </p:nvPr>
        </p:nvSpPr>
        <p:spPr>
          <a:xfrm>
            <a:off x="5210175" y="948738"/>
            <a:ext cx="5953126" cy="1150260"/>
          </a:xfrm>
        </p:spPr>
        <p:txBody>
          <a:bodyPr>
            <a:normAutofit/>
          </a:bodyPr>
          <a:lstStyle/>
          <a:p>
            <a:pPr algn="ctr"/>
            <a:r>
              <a:rPr lang="en-US" sz="3700">
                <a:solidFill>
                  <a:srgbClr val="FFFFFF"/>
                </a:solidFill>
                <a:latin typeface="Times New Roman" panose="02020603050405020304" pitchFamily="18" charset="0"/>
                <a:cs typeface="Times New Roman" panose="02020603050405020304" pitchFamily="18" charset="0"/>
              </a:rPr>
              <a:t>Pragmatic reasons to practice mindfulness: </a:t>
            </a:r>
          </a:p>
        </p:txBody>
      </p:sp>
      <p:sp>
        <p:nvSpPr>
          <p:cNvPr id="3" name="Content Placeholder 2">
            <a:extLst>
              <a:ext uri="{FF2B5EF4-FFF2-40B4-BE49-F238E27FC236}">
                <a16:creationId xmlns:a16="http://schemas.microsoft.com/office/drawing/2014/main" id="{C6A628B1-0056-ED41-9F99-0E15CA2B117D}"/>
              </a:ext>
            </a:extLst>
          </p:cNvPr>
          <p:cNvSpPr>
            <a:spLocks noGrp="1"/>
          </p:cNvSpPr>
          <p:nvPr>
            <p:ph idx="1"/>
          </p:nvPr>
        </p:nvSpPr>
        <p:spPr>
          <a:xfrm>
            <a:off x="5210175" y="2168212"/>
            <a:ext cx="5953125" cy="3670614"/>
          </a:xfrm>
        </p:spPr>
        <p:txBody>
          <a:bodyPr>
            <a:normAutofit/>
          </a:bodyPr>
          <a:lstStyle/>
          <a:p>
            <a:r>
              <a:rPr lang="en-US" sz="1800">
                <a:solidFill>
                  <a:srgbClr val="FFFFFF"/>
                </a:solidFill>
                <a:latin typeface="Times New Roman" panose="02020603050405020304" pitchFamily="18" charset="0"/>
              </a:rPr>
              <a:t>1. To reduce worry about the future and rumination about the past.</a:t>
            </a:r>
          </a:p>
          <a:p>
            <a:r>
              <a:rPr lang="en-US" sz="1800">
                <a:solidFill>
                  <a:srgbClr val="FFFFFF"/>
                </a:solidFill>
                <a:latin typeface="Times New Roman" panose="02020603050405020304" pitchFamily="18" charset="0"/>
              </a:rPr>
              <a:t>2. To enhance the present by noticing what is good.</a:t>
            </a:r>
          </a:p>
          <a:p>
            <a:r>
              <a:rPr lang="en-US" sz="1800">
                <a:solidFill>
                  <a:srgbClr val="FFFFFF"/>
                </a:solidFill>
                <a:latin typeface="Times New Roman" panose="02020603050405020304" pitchFamily="18" charset="0"/>
              </a:rPr>
              <a:t>3. To increase acceptance of the present.</a:t>
            </a:r>
          </a:p>
          <a:p>
            <a:r>
              <a:rPr lang="en-US" sz="1800">
                <a:solidFill>
                  <a:srgbClr val="FFFFFF"/>
                </a:solidFill>
                <a:latin typeface="Times New Roman" panose="02020603050405020304" pitchFamily="18" charset="0"/>
              </a:rPr>
              <a:t>4. To reduce stress and self-soothe.</a:t>
            </a:r>
          </a:p>
          <a:p>
            <a:r>
              <a:rPr lang="en-US" sz="1800">
                <a:solidFill>
                  <a:srgbClr val="FFFFFF"/>
                </a:solidFill>
                <a:latin typeface="Times New Roman" panose="02020603050405020304" pitchFamily="18" charset="0"/>
              </a:rPr>
              <a:t>5. To return to core values. </a:t>
            </a:r>
          </a:p>
        </p:txBody>
      </p:sp>
      <p:sp>
        <p:nvSpPr>
          <p:cNvPr id="11" name="TextBox 10">
            <a:extLst>
              <a:ext uri="{FF2B5EF4-FFF2-40B4-BE49-F238E27FC236}">
                <a16:creationId xmlns:a16="http://schemas.microsoft.com/office/drawing/2014/main" id="{ADEF3378-0ECF-1D47-B79D-3067A9E10EA3}"/>
              </a:ext>
            </a:extLst>
          </p:cNvPr>
          <p:cNvSpPr txBox="1"/>
          <p:nvPr/>
        </p:nvSpPr>
        <p:spPr>
          <a:xfrm>
            <a:off x="1880680" y="2042967"/>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pursuingveritas.com/tag/recommended-readin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5450112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520"/>
    </mc:Choice>
    <mc:Fallback xmlns="">
      <p:transition spd="slow" advTm="52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67CC-2B69-5442-BD09-2866EADCA605}"/>
              </a:ext>
            </a:extLst>
          </p:cNvPr>
          <p:cNvSpPr>
            <a:spLocks noGrp="1"/>
          </p:cNvSpPr>
          <p:nvPr>
            <p:ph type="title"/>
          </p:nvPr>
        </p:nvSpPr>
        <p:spPr>
          <a:xfrm>
            <a:off x="482605" y="3512819"/>
            <a:ext cx="3290887" cy="2452687"/>
          </a:xfrm>
        </p:spPr>
        <p:txBody>
          <a:bodyPr anchor="ctr">
            <a:normAutofit/>
          </a:bodyPr>
          <a:lstStyle/>
          <a:p>
            <a:r>
              <a:rPr lang="en-US" sz="3600" dirty="0">
                <a:solidFill>
                  <a:schemeClr val="bg1"/>
                </a:solidFill>
                <a:latin typeface="Times New Roman" panose="02020603050405020304" pitchFamily="18" charset="0"/>
                <a:cs typeface="Times New Roman" panose="02020603050405020304" pitchFamily="18" charset="0"/>
              </a:rPr>
              <a:t>What is mindfulness? </a:t>
            </a:r>
          </a:p>
        </p:txBody>
      </p:sp>
      <p:pic>
        <p:nvPicPr>
          <p:cNvPr id="6" name="Picture 5" descr="A cat lying on a desk&#10;&#10;Description automatically generated">
            <a:extLst>
              <a:ext uri="{FF2B5EF4-FFF2-40B4-BE49-F238E27FC236}">
                <a16:creationId xmlns:a16="http://schemas.microsoft.com/office/drawing/2014/main" id="{11A100CB-7A66-CE4D-9C49-798203886ECB}"/>
              </a:ext>
            </a:extLst>
          </p:cNvPr>
          <p:cNvPicPr>
            <a:picLocks noChangeAspect="1"/>
          </p:cNvPicPr>
          <p:nvPr/>
        </p:nvPicPr>
        <p:blipFill rotWithShape="1">
          <a:blip r:embed="rId3"/>
          <a:srcRect t="14268"/>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C6A628B1-0056-ED41-9F99-0E15CA2B117D}"/>
              </a:ext>
            </a:extLst>
          </p:cNvPr>
          <p:cNvSpPr>
            <a:spLocks noGrp="1"/>
          </p:cNvSpPr>
          <p:nvPr>
            <p:ph idx="1"/>
          </p:nvPr>
        </p:nvSpPr>
        <p:spPr>
          <a:xfrm>
            <a:off x="4223982" y="3752850"/>
            <a:ext cx="7485413" cy="2452687"/>
          </a:xfrm>
        </p:spPr>
        <p:txBody>
          <a:bodyPr anchor="ctr">
            <a:normAutofit fontScale="92500" lnSpcReduction="10000"/>
          </a:bodyPr>
          <a:lstStyle/>
          <a:p>
            <a:endParaRPr lang="en-US" sz="1800" dirty="0">
              <a:solidFill>
                <a:schemeClr val="bg1"/>
              </a:solidFill>
              <a:latin typeface="Times New Roman" panose="02020603050405020304" pitchFamily="18" charset="0"/>
              <a:cs typeface="Times New Roman" panose="02020603050405020304" pitchFamily="18" charset="0"/>
            </a:endParaRPr>
          </a:p>
          <a:p>
            <a:r>
              <a:rPr lang="en-US" sz="1800" dirty="0">
                <a:solidFill>
                  <a:schemeClr val="bg1"/>
                </a:solidFill>
                <a:latin typeface="Times New Roman" panose="02020603050405020304" pitchFamily="18" charset="0"/>
                <a:cs typeface="Times New Roman" panose="02020603050405020304" pitchFamily="18" charset="0"/>
              </a:rPr>
              <a:t>What it looks like: Typically, when we define mindfulness, we say something like this quote from Jon </a:t>
            </a:r>
            <a:r>
              <a:rPr lang="en-US" sz="1800" dirty="0" err="1">
                <a:solidFill>
                  <a:schemeClr val="bg1"/>
                </a:solidFill>
                <a:latin typeface="Times New Roman" panose="02020603050405020304" pitchFamily="18" charset="0"/>
                <a:cs typeface="Times New Roman" panose="02020603050405020304" pitchFamily="18" charset="0"/>
              </a:rPr>
              <a:t>Kabatt</a:t>
            </a:r>
            <a:r>
              <a:rPr lang="en-US" sz="1800" dirty="0">
                <a:solidFill>
                  <a:schemeClr val="bg1"/>
                </a:solidFill>
                <a:latin typeface="Times New Roman" panose="02020603050405020304" pitchFamily="18" charset="0"/>
                <a:cs typeface="Times New Roman" panose="02020603050405020304" pitchFamily="18" charset="0"/>
              </a:rPr>
              <a:t>-Zinn: “</a:t>
            </a:r>
            <a:r>
              <a:rPr lang="en-US" sz="1800" dirty="0">
                <a:solidFill>
                  <a:schemeClr val="bg1"/>
                </a:solidFill>
                <a:latin typeface="Times New Roman" panose="02020603050405020304" pitchFamily="18" charset="0"/>
              </a:rPr>
              <a:t>Mindfulness means paying attention in a particular way: on purpose, in the present moment, and nonjudgmentally” (p. 4). </a:t>
            </a:r>
          </a:p>
          <a:p>
            <a:r>
              <a:rPr lang="en-US" sz="1800" dirty="0">
                <a:solidFill>
                  <a:schemeClr val="bg1"/>
                </a:solidFill>
                <a:latin typeface="Times New Roman" panose="02020603050405020304" pitchFamily="18" charset="0"/>
                <a:cs typeface="Times New Roman" panose="02020603050405020304" pitchFamily="18" charset="0"/>
              </a:rPr>
              <a:t>Spirit: an ancient practice for dealing with impermanence. </a:t>
            </a:r>
          </a:p>
          <a:p>
            <a:r>
              <a:rPr lang="en-US" sz="1800" dirty="0">
                <a:solidFill>
                  <a:schemeClr val="bg1"/>
                </a:solidFill>
                <a:latin typeface="Times New Roman" panose="02020603050405020304" pitchFamily="18" charset="0"/>
                <a:cs typeface="Times New Roman" panose="02020603050405020304" pitchFamily="18" charset="0"/>
              </a:rPr>
              <a:t>Practice: mindful breathing exercise </a:t>
            </a:r>
          </a:p>
          <a:p>
            <a:r>
              <a:rPr lang="en-US" sz="1800" dirty="0">
                <a:solidFill>
                  <a:schemeClr val="bg1"/>
                </a:solidFill>
                <a:latin typeface="Times New Roman" panose="02020603050405020304" pitchFamily="18" charset="0"/>
                <a:cs typeface="Times New Roman" panose="02020603050405020304" pitchFamily="18" charset="0"/>
              </a:rPr>
              <a:t>Jon </a:t>
            </a:r>
            <a:r>
              <a:rPr lang="en-US" sz="1800" dirty="0" err="1">
                <a:solidFill>
                  <a:schemeClr val="bg1"/>
                </a:solidFill>
                <a:latin typeface="Times New Roman" panose="02020603050405020304" pitchFamily="18" charset="0"/>
                <a:cs typeface="Times New Roman" panose="02020603050405020304" pitchFamily="18" charset="0"/>
              </a:rPr>
              <a:t>Kabatt</a:t>
            </a:r>
            <a:r>
              <a:rPr lang="en-US" sz="1800" dirty="0">
                <a:solidFill>
                  <a:schemeClr val="bg1"/>
                </a:solidFill>
                <a:latin typeface="Times New Roman" panose="02020603050405020304" pitchFamily="18" charset="0"/>
                <a:cs typeface="Times New Roman" panose="02020603050405020304" pitchFamily="18" charset="0"/>
              </a:rPr>
              <a:t>-Zinn brought mindfulness into the realm of empirical interventions. Where did he get it from? Why did he think it was relevant? </a:t>
            </a:r>
          </a:p>
          <a:p>
            <a:endParaRPr lang="en-US" sz="1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0459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67CC-2B69-5442-BD09-2866EADCA605}"/>
              </a:ext>
            </a:extLst>
          </p:cNvPr>
          <p:cNvSpPr>
            <a:spLocks noGrp="1"/>
          </p:cNvSpPr>
          <p:nvPr>
            <p:ph type="title"/>
          </p:nvPr>
        </p:nvSpPr>
        <p:spPr>
          <a:xfrm>
            <a:off x="838200" y="365125"/>
            <a:ext cx="6254496" cy="1828800"/>
          </a:xfrm>
        </p:spPr>
        <p:txBody>
          <a:bodyPr>
            <a:normAutofit/>
          </a:bodyPr>
          <a:lstStyle/>
          <a:p>
            <a:r>
              <a:rPr lang="en-US" dirty="0">
                <a:latin typeface="Times New Roman" panose="02020603050405020304" pitchFamily="18" charset="0"/>
                <a:cs typeface="Times New Roman" panose="02020603050405020304" pitchFamily="18" charset="0"/>
              </a:rPr>
              <a:t>Mindfulness in Buddhism</a:t>
            </a:r>
          </a:p>
        </p:txBody>
      </p:sp>
      <p:sp>
        <p:nvSpPr>
          <p:cNvPr id="3" name="Content Placeholder 2">
            <a:extLst>
              <a:ext uri="{FF2B5EF4-FFF2-40B4-BE49-F238E27FC236}">
                <a16:creationId xmlns:a16="http://schemas.microsoft.com/office/drawing/2014/main" id="{C6A628B1-0056-ED41-9F99-0E15CA2B117D}"/>
              </a:ext>
            </a:extLst>
          </p:cNvPr>
          <p:cNvSpPr>
            <a:spLocks noGrp="1"/>
          </p:cNvSpPr>
          <p:nvPr>
            <p:ph idx="1"/>
          </p:nvPr>
        </p:nvSpPr>
        <p:spPr>
          <a:xfrm>
            <a:off x="838200" y="2322576"/>
            <a:ext cx="6254496" cy="3858768"/>
          </a:xfrm>
        </p:spPr>
        <p:txBody>
          <a:bodyPr>
            <a:normAutofit/>
          </a:bodyPr>
          <a:lstStyle/>
          <a:p>
            <a:r>
              <a:rPr lang="en-US" sz="2400" dirty="0">
                <a:latin typeface="Times New Roman" panose="02020603050405020304" pitchFamily="18" charset="0"/>
                <a:cs typeface="Times New Roman" panose="02020603050405020304" pitchFamily="18" charset="0"/>
              </a:rPr>
              <a:t>Suffering caused by craving for permanence and certitude in what is impermanent and uncertain (e.g., wanting the river to be a boardwalk)</a:t>
            </a:r>
          </a:p>
          <a:p>
            <a:r>
              <a:rPr lang="en-US" sz="2400" dirty="0">
                <a:latin typeface="Times New Roman" panose="02020603050405020304" pitchFamily="18" charset="0"/>
                <a:cs typeface="Times New Roman" panose="02020603050405020304" pitchFamily="18" charset="0"/>
              </a:rPr>
              <a:t>The Foundations of Mindfulness: contemplating death and breath (recognizing the river and returning to the raft) </a:t>
            </a:r>
          </a:p>
          <a:p>
            <a:r>
              <a:rPr lang="en-US" sz="2400" dirty="0">
                <a:latin typeface="Times New Roman" panose="02020603050405020304" pitchFamily="18" charset="0"/>
              </a:rPr>
              <a:t>Mindfulness = an intense, life-or-death return to the present</a:t>
            </a:r>
            <a:r>
              <a:rPr lang="en-US" sz="2400"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rPr>
              <a:t>carrying the bowl of oil</a:t>
            </a:r>
            <a:endParaRPr lang="en-US" sz="2400" dirty="0">
              <a:latin typeface="Times New Roman" panose="02020603050405020304" pitchFamily="18" charset="0"/>
              <a:cs typeface="Times New Roman" panose="02020603050405020304" pitchFamily="18" charset="0"/>
            </a:endParaRPr>
          </a:p>
        </p:txBody>
      </p:sp>
      <p:pic>
        <p:nvPicPr>
          <p:cNvPr id="6" name="Picture 5" descr="A picture containing outdoor, grass, building, zebra&#10;&#10;Description automatically generated">
            <a:extLst>
              <a:ext uri="{FF2B5EF4-FFF2-40B4-BE49-F238E27FC236}">
                <a16:creationId xmlns:a16="http://schemas.microsoft.com/office/drawing/2014/main" id="{508D0886-26F1-ED45-9EA7-7CDC8F6FC613}"/>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337" r="-2" b="-2"/>
          <a:stretch/>
        </p:blipFill>
        <p:spPr>
          <a:xfrm>
            <a:off x="7552266" y="10"/>
            <a:ext cx="4639733" cy="6857990"/>
          </a:xfrm>
          <a:prstGeom prst="rect">
            <a:avLst/>
          </a:prstGeom>
        </p:spPr>
      </p:pic>
      <p:sp>
        <p:nvSpPr>
          <p:cNvPr id="7" name="TextBox 6">
            <a:extLst>
              <a:ext uri="{FF2B5EF4-FFF2-40B4-BE49-F238E27FC236}">
                <a16:creationId xmlns:a16="http://schemas.microsoft.com/office/drawing/2014/main" id="{1713A375-D53E-8943-9CAB-0FE2C72D4178}"/>
              </a:ext>
            </a:extLst>
          </p:cNvPr>
          <p:cNvSpPr txBox="1"/>
          <p:nvPr/>
        </p:nvSpPr>
        <p:spPr>
          <a:xfrm>
            <a:off x="9884957"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en.wikipedia.org/wiki/Asceticism">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3429528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71"/>
    </mc:Choice>
    <mc:Fallback xmlns="">
      <p:transition spd="slow" advTm="47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ED67CC-2B69-5442-BD09-2866EADCA605}"/>
              </a:ext>
            </a:extLst>
          </p:cNvPr>
          <p:cNvSpPr>
            <a:spLocks noGrp="1"/>
          </p:cNvSpPr>
          <p:nvPr>
            <p:ph type="title"/>
          </p:nvPr>
        </p:nvSpPr>
        <p:spPr>
          <a:xfrm>
            <a:off x="750242" y="632990"/>
            <a:ext cx="4062643" cy="1043409"/>
          </a:xfrm>
        </p:spPr>
        <p:txBody>
          <a:bodyPr>
            <a:normAutofit/>
          </a:bodyPr>
          <a:lstStyle/>
          <a:p>
            <a:r>
              <a:rPr lang="en-US" sz="3600">
                <a:latin typeface="Times New Roman" panose="02020603050405020304" pitchFamily="18" charset="0"/>
                <a:cs typeface="Times New Roman" panose="02020603050405020304" pitchFamily="18" charset="0"/>
              </a:rPr>
              <a:t>Questions!</a:t>
            </a:r>
          </a:p>
        </p:txBody>
      </p:sp>
      <p:sp>
        <p:nvSpPr>
          <p:cNvPr id="3" name="Content Placeholder 2">
            <a:extLst>
              <a:ext uri="{FF2B5EF4-FFF2-40B4-BE49-F238E27FC236}">
                <a16:creationId xmlns:a16="http://schemas.microsoft.com/office/drawing/2014/main" id="{C6A628B1-0056-ED41-9F99-0E15CA2B117D}"/>
              </a:ext>
            </a:extLst>
          </p:cNvPr>
          <p:cNvSpPr>
            <a:spLocks noGrp="1"/>
          </p:cNvSpPr>
          <p:nvPr>
            <p:ph idx="1"/>
          </p:nvPr>
        </p:nvSpPr>
        <p:spPr>
          <a:xfrm>
            <a:off x="518474" y="1774372"/>
            <a:ext cx="4064409" cy="2754086"/>
          </a:xfrm>
        </p:spPr>
        <p:txBody>
          <a:bodyPr anchor="t">
            <a:normAutofit/>
          </a:bodyPr>
          <a:lstStyle/>
          <a:p>
            <a:r>
              <a:rPr lang="en-US" sz="1800">
                <a:latin typeface="Times New Roman" panose="02020603050405020304" pitchFamily="18" charset="0"/>
                <a:cs typeface="Times New Roman" panose="02020603050405020304" pitchFamily="18" charset="0"/>
              </a:rPr>
              <a:t>In a minute we will go on to some practical applications of mindfulness, but let’s take a moment to answer some questions about what has come up so far. </a:t>
            </a:r>
          </a:p>
        </p:txBody>
      </p:sp>
      <p:pic>
        <p:nvPicPr>
          <p:cNvPr id="9" name="Content Placeholder 3" descr="A picture containing umbrella&#10;&#10;Description automatically generated">
            <a:extLst>
              <a:ext uri="{FF2B5EF4-FFF2-40B4-BE49-F238E27FC236}">
                <a16:creationId xmlns:a16="http://schemas.microsoft.com/office/drawing/2014/main" id="{E0E26AAF-C149-F24B-B69D-315A414268E0}"/>
              </a:ext>
            </a:extLst>
          </p:cNvPr>
          <p:cNvPicPr>
            <a:picLocks noChangeAspect="1"/>
          </p:cNvPicPr>
          <p:nvPr/>
        </p:nvPicPr>
        <p:blipFill>
          <a:blip r:embed="rId3"/>
          <a:stretch>
            <a:fillRect/>
          </a:stretch>
        </p:blipFill>
        <p:spPr>
          <a:xfrm>
            <a:off x="6038101" y="1333101"/>
            <a:ext cx="5510771" cy="3898871"/>
          </a:xfrm>
          <a:prstGeom prst="rect">
            <a:avLst/>
          </a:prstGeom>
        </p:spPr>
      </p:pic>
    </p:spTree>
    <p:extLst>
      <p:ext uri="{BB962C8B-B14F-4D97-AF65-F5344CB8AC3E}">
        <p14:creationId xmlns:p14="http://schemas.microsoft.com/office/powerpoint/2010/main" val="18181911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955"/>
    </mc:Choice>
    <mc:Fallback xmlns="">
      <p:transition spd="slow" advTm="95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67CC-2B69-5442-BD09-2866EADCA605}"/>
              </a:ext>
            </a:extLst>
          </p:cNvPr>
          <p:cNvSpPr>
            <a:spLocks noGrp="1"/>
          </p:cNvSpPr>
          <p:nvPr>
            <p:ph type="title"/>
          </p:nvPr>
        </p:nvSpPr>
        <p:spPr>
          <a:xfrm>
            <a:off x="5069940" y="365124"/>
            <a:ext cx="6172200" cy="1828800"/>
          </a:xfrm>
        </p:spPr>
        <p:txBody>
          <a:bodyPr>
            <a:normAutofit/>
          </a:bodyPr>
          <a:lstStyle/>
          <a:p>
            <a:r>
              <a:rPr lang="en-US" sz="3700" dirty="0">
                <a:latin typeface="Times New Roman" panose="02020603050405020304" pitchFamily="18" charset="0"/>
                <a:cs typeface="Times New Roman" panose="02020603050405020304" pitchFamily="18" charset="0"/>
              </a:rPr>
              <a:t>The raft and river in other ancient philosophical traditions: Epictetus</a:t>
            </a:r>
          </a:p>
        </p:txBody>
      </p:sp>
      <p:pic>
        <p:nvPicPr>
          <p:cNvPr id="5" name="Picture 4" descr="A close up of a person&#10;&#10;Description automatically generated">
            <a:extLst>
              <a:ext uri="{FF2B5EF4-FFF2-40B4-BE49-F238E27FC236}">
                <a16:creationId xmlns:a16="http://schemas.microsoft.com/office/drawing/2014/main" id="{C6C30AA9-63AC-8F4F-8913-EC90A5C0431E}"/>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142"/>
          <a:stretch/>
        </p:blipFill>
        <p:spPr>
          <a:xfrm>
            <a:off x="20" y="10"/>
            <a:ext cx="4639713" cy="6857990"/>
          </a:xfrm>
          <a:prstGeom prst="rect">
            <a:avLst/>
          </a:prstGeom>
        </p:spPr>
      </p:pic>
      <p:sp>
        <p:nvSpPr>
          <p:cNvPr id="3" name="Content Placeholder 2">
            <a:extLst>
              <a:ext uri="{FF2B5EF4-FFF2-40B4-BE49-F238E27FC236}">
                <a16:creationId xmlns:a16="http://schemas.microsoft.com/office/drawing/2014/main" id="{C6A628B1-0056-ED41-9F99-0E15CA2B117D}"/>
              </a:ext>
            </a:extLst>
          </p:cNvPr>
          <p:cNvSpPr>
            <a:spLocks noGrp="1"/>
          </p:cNvSpPr>
          <p:nvPr>
            <p:ph idx="1"/>
          </p:nvPr>
        </p:nvSpPr>
        <p:spPr>
          <a:xfrm>
            <a:off x="5069940" y="2322576"/>
            <a:ext cx="6172200" cy="3858768"/>
          </a:xfrm>
        </p:spPr>
        <p:txBody>
          <a:bodyPr>
            <a:normAutofit/>
          </a:bodyPr>
          <a:lstStyle/>
          <a:p>
            <a:pPr marL="0" indent="0">
              <a:buNone/>
            </a:pPr>
            <a:r>
              <a:rPr lang="en-US" sz="2400" dirty="0">
                <a:latin typeface="Times New Roman" panose="02020603050405020304" pitchFamily="18" charset="0"/>
              </a:rPr>
              <a:t>“Of all existing things, some are in our power, and others are not in our power” (Enchiridion 1) </a:t>
            </a:r>
          </a:p>
          <a:p>
            <a:pPr marL="0" indent="0">
              <a:buNone/>
            </a:pPr>
            <a:endParaRPr lang="en-US" sz="2400" dirty="0">
              <a:latin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We control our raft but not the river around us. </a:t>
            </a:r>
          </a:p>
          <a:p>
            <a:r>
              <a:rPr lang="en-US" sz="2400" dirty="0">
                <a:latin typeface="Times New Roman" panose="02020603050405020304" pitchFamily="18" charset="0"/>
                <a:cs typeface="Times New Roman" panose="02020603050405020304" pitchFamily="18" charset="0"/>
              </a:rPr>
              <a:t>We have freedom through investing our mental and emotional energy in what we can control. </a:t>
            </a:r>
          </a:p>
        </p:txBody>
      </p:sp>
      <p:sp>
        <p:nvSpPr>
          <p:cNvPr id="6" name="TextBox 5">
            <a:extLst>
              <a:ext uri="{FF2B5EF4-FFF2-40B4-BE49-F238E27FC236}">
                <a16:creationId xmlns:a16="http://schemas.microsoft.com/office/drawing/2014/main" id="{EEBC7148-1268-CE4A-8EA5-4303CF2E9D14}"/>
              </a:ext>
            </a:extLst>
          </p:cNvPr>
          <p:cNvSpPr txBox="1"/>
          <p:nvPr/>
        </p:nvSpPr>
        <p:spPr>
          <a:xfrm>
            <a:off x="2332691" y="66579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en.wikipedia.org/wiki/Stoicism">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4418579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36"/>
    </mc:Choice>
    <mc:Fallback xmlns="">
      <p:transition spd="slow" advTm="43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67CC-2B69-5442-BD09-2866EADCA605}"/>
              </a:ext>
            </a:extLst>
          </p:cNvPr>
          <p:cNvSpPr>
            <a:spLocks noGrp="1"/>
          </p:cNvSpPr>
          <p:nvPr>
            <p:ph type="title"/>
          </p:nvPr>
        </p:nvSpPr>
        <p:spPr>
          <a:xfrm>
            <a:off x="838200" y="365125"/>
            <a:ext cx="6254496" cy="1828800"/>
          </a:xfrm>
        </p:spPr>
        <p:txBody>
          <a:bodyPr>
            <a:normAutofit/>
          </a:bodyPr>
          <a:lstStyle/>
          <a:p>
            <a:r>
              <a:rPr lang="en-US" sz="3700" dirty="0">
                <a:latin typeface="Times New Roman" panose="02020603050405020304" pitchFamily="18" charset="0"/>
                <a:cs typeface="Times New Roman" panose="02020603050405020304" pitchFamily="18" charset="0"/>
              </a:rPr>
              <a:t>The raft and river in other ancient philosophical traditions: Ecclesiastes</a:t>
            </a:r>
          </a:p>
        </p:txBody>
      </p:sp>
      <p:sp>
        <p:nvSpPr>
          <p:cNvPr id="3" name="Content Placeholder 2">
            <a:extLst>
              <a:ext uri="{FF2B5EF4-FFF2-40B4-BE49-F238E27FC236}">
                <a16:creationId xmlns:a16="http://schemas.microsoft.com/office/drawing/2014/main" id="{C6A628B1-0056-ED41-9F99-0E15CA2B117D}"/>
              </a:ext>
            </a:extLst>
          </p:cNvPr>
          <p:cNvSpPr>
            <a:spLocks noGrp="1"/>
          </p:cNvSpPr>
          <p:nvPr>
            <p:ph idx="1"/>
          </p:nvPr>
        </p:nvSpPr>
        <p:spPr>
          <a:xfrm>
            <a:off x="838200" y="2322576"/>
            <a:ext cx="6254496" cy="3858768"/>
          </a:xfrm>
        </p:spPr>
        <p:txBody>
          <a:bodyPr>
            <a:normAutofit/>
          </a:bodyPr>
          <a:lstStyle/>
          <a:p>
            <a:pPr marL="0" indent="0">
              <a:buNone/>
            </a:pPr>
            <a:r>
              <a:rPr lang="en-US" sz="2400" dirty="0">
                <a:latin typeface="Times New Roman" panose="02020603050405020304" pitchFamily="18" charset="0"/>
              </a:rPr>
              <a:t>“All of it is meaningless, a chasing after the wind” (Ecclesiastes 2:17)</a:t>
            </a:r>
          </a:p>
          <a:p>
            <a:pPr marL="0" indent="0">
              <a:buNone/>
            </a:pPr>
            <a:endParaRPr lang="en-US" sz="2400" dirty="0">
              <a:latin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Because of death and impermanence, life seems meaningless.</a:t>
            </a:r>
          </a:p>
          <a:p>
            <a:pPr lvl="1"/>
            <a:r>
              <a:rPr lang="en-US" dirty="0">
                <a:latin typeface="Times New Roman" panose="02020603050405020304" pitchFamily="18" charset="0"/>
                <a:cs typeface="Times New Roman" panose="02020603050405020304" pitchFamily="18" charset="0"/>
              </a:rPr>
              <a:t>Yet human beings have the power to love, enjoy, and work. </a:t>
            </a:r>
          </a:p>
        </p:txBody>
      </p:sp>
      <p:pic>
        <p:nvPicPr>
          <p:cNvPr id="21" name="Picture 20" descr="A picture containing indoor, table, food, sitting&#10;&#10;Description automatically generated">
            <a:extLst>
              <a:ext uri="{FF2B5EF4-FFF2-40B4-BE49-F238E27FC236}">
                <a16:creationId xmlns:a16="http://schemas.microsoft.com/office/drawing/2014/main" id="{8F70EFB6-4141-2B4D-8718-1AAB21C0941D}"/>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29062" r="22225" b="-2"/>
          <a:stretch/>
        </p:blipFill>
        <p:spPr>
          <a:xfrm>
            <a:off x="7552266" y="10"/>
            <a:ext cx="4639733" cy="6857990"/>
          </a:xfrm>
          <a:prstGeom prst="rect">
            <a:avLst/>
          </a:prstGeom>
        </p:spPr>
      </p:pic>
      <p:sp>
        <p:nvSpPr>
          <p:cNvPr id="22" name="TextBox 21">
            <a:extLst>
              <a:ext uri="{FF2B5EF4-FFF2-40B4-BE49-F238E27FC236}">
                <a16:creationId xmlns:a16="http://schemas.microsoft.com/office/drawing/2014/main" id="{BBC177FC-81AE-BA4C-BA99-A5080A38B217}"/>
              </a:ext>
            </a:extLst>
          </p:cNvPr>
          <p:cNvSpPr txBox="1"/>
          <p:nvPr/>
        </p:nvSpPr>
        <p:spPr>
          <a:xfrm>
            <a:off x="9732672" y="6657945"/>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blog.spu.edu/lectio/against-optimism-the-vanity-of-life/">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28002139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75"/>
    </mc:Choice>
    <mc:Fallback xmlns="">
      <p:transition spd="slow" advTm="47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D67CC-2B69-5442-BD09-2866EADCA605}"/>
              </a:ext>
            </a:extLst>
          </p:cNvPr>
          <p:cNvSpPr>
            <a:spLocks noGrp="1"/>
          </p:cNvSpPr>
          <p:nvPr>
            <p:ph type="title"/>
          </p:nvPr>
        </p:nvSpPr>
        <p:spPr>
          <a:xfrm>
            <a:off x="838200" y="365125"/>
            <a:ext cx="6254496" cy="1828800"/>
          </a:xfrm>
        </p:spPr>
        <p:txBody>
          <a:bodyPr>
            <a:normAutofit/>
          </a:bodyPr>
          <a:lstStyle/>
          <a:p>
            <a:r>
              <a:rPr lang="en-US" dirty="0">
                <a:latin typeface="Times New Roman" panose="02020603050405020304" pitchFamily="18" charset="0"/>
                <a:cs typeface="Times New Roman" panose="02020603050405020304" pitchFamily="18" charset="0"/>
              </a:rPr>
              <a:t>Mindfulness in present-day mental health: </a:t>
            </a:r>
          </a:p>
        </p:txBody>
      </p:sp>
      <p:sp>
        <p:nvSpPr>
          <p:cNvPr id="3" name="Content Placeholder 2">
            <a:extLst>
              <a:ext uri="{FF2B5EF4-FFF2-40B4-BE49-F238E27FC236}">
                <a16:creationId xmlns:a16="http://schemas.microsoft.com/office/drawing/2014/main" id="{C6A628B1-0056-ED41-9F99-0E15CA2B117D}"/>
              </a:ext>
            </a:extLst>
          </p:cNvPr>
          <p:cNvSpPr>
            <a:spLocks noGrp="1"/>
          </p:cNvSpPr>
          <p:nvPr>
            <p:ph idx="1"/>
          </p:nvPr>
        </p:nvSpPr>
        <p:spPr>
          <a:xfrm>
            <a:off x="838200" y="2322576"/>
            <a:ext cx="6254496" cy="3858768"/>
          </a:xfrm>
        </p:spPr>
        <p:txBody>
          <a:bodyPr>
            <a:normAutofit lnSpcReduction="10000"/>
          </a:bodyPr>
          <a:lstStyle/>
          <a:p>
            <a:r>
              <a:rPr lang="en-US" sz="2400" dirty="0">
                <a:latin typeface="Times New Roman" panose="02020603050405020304" pitchFamily="18" charset="0"/>
                <a:cs typeface="Times New Roman" panose="02020603050405020304" pitchFamily="18" charset="0"/>
              </a:rPr>
              <a:t>Mindfulness-Based Stress Reduction </a:t>
            </a:r>
          </a:p>
          <a:p>
            <a:pPr lvl="1"/>
            <a:r>
              <a:rPr lang="en-US" dirty="0">
                <a:latin typeface="Times New Roman" panose="02020603050405020304" pitchFamily="18" charset="0"/>
                <a:cs typeface="Times New Roman" panose="02020603050405020304" pitchFamily="18" charset="0"/>
              </a:rPr>
              <a:t>Chronic pain </a:t>
            </a:r>
          </a:p>
          <a:p>
            <a:pPr lvl="1"/>
            <a:r>
              <a:rPr lang="en-US" dirty="0">
                <a:latin typeface="Times New Roman" panose="02020603050405020304" pitchFamily="18" charset="0"/>
                <a:cs typeface="Times New Roman" panose="02020603050405020304" pitchFamily="18" charset="0"/>
              </a:rPr>
              <a:t>Paying attention, accepting, and living fully</a:t>
            </a:r>
          </a:p>
          <a:p>
            <a:r>
              <a:rPr lang="en-US" sz="2400" dirty="0">
                <a:latin typeface="Times New Roman" panose="02020603050405020304" pitchFamily="18" charset="0"/>
                <a:cs typeface="Times New Roman" panose="02020603050405020304" pitchFamily="18" charset="0"/>
              </a:rPr>
              <a:t>Dialectical Behavior Therapy</a:t>
            </a:r>
          </a:p>
          <a:p>
            <a:pPr lvl="1"/>
            <a:r>
              <a:rPr lang="en-US" dirty="0">
                <a:latin typeface="Times New Roman" panose="02020603050405020304" pitchFamily="18" charset="0"/>
                <a:cs typeface="Times New Roman" panose="02020603050405020304" pitchFamily="18" charset="0"/>
              </a:rPr>
              <a:t>The dialectic: acceptance vs. change</a:t>
            </a:r>
          </a:p>
          <a:p>
            <a:pPr lvl="1"/>
            <a:r>
              <a:rPr lang="en-US" dirty="0">
                <a:latin typeface="Times New Roman" panose="02020603050405020304" pitchFamily="18" charset="0"/>
                <a:cs typeface="Times New Roman" panose="02020603050405020304" pitchFamily="18" charset="0"/>
              </a:rPr>
              <a:t>Emotional dysregulation vs. mindful participation</a:t>
            </a:r>
          </a:p>
          <a:p>
            <a:r>
              <a:rPr lang="en-US" sz="2400" dirty="0">
                <a:latin typeface="Times New Roman" panose="02020603050405020304" pitchFamily="18" charset="0"/>
                <a:cs typeface="Times New Roman" panose="02020603050405020304" pitchFamily="18" charset="0"/>
              </a:rPr>
              <a:t>Acceptance and Commitment Therapy </a:t>
            </a:r>
          </a:p>
          <a:p>
            <a:pPr lvl="1"/>
            <a:r>
              <a:rPr lang="en-US" dirty="0">
                <a:latin typeface="Times New Roman" panose="02020603050405020304" pitchFamily="18" charset="0"/>
                <a:cs typeface="Times New Roman" panose="02020603050405020304" pitchFamily="18" charset="0"/>
              </a:rPr>
              <a:t>Values in action </a:t>
            </a:r>
          </a:p>
          <a:p>
            <a:pPr lvl="1"/>
            <a:r>
              <a:rPr lang="en-US" dirty="0">
                <a:latin typeface="Times New Roman" panose="02020603050405020304" pitchFamily="18" charset="0"/>
                <a:cs typeface="Times New Roman" panose="02020603050405020304" pitchFamily="18" charset="0"/>
              </a:rPr>
              <a:t>The serenity prayer </a:t>
            </a:r>
          </a:p>
        </p:txBody>
      </p:sp>
      <p:pic>
        <p:nvPicPr>
          <p:cNvPr id="5" name="Picture 4" descr="A close up of text on a wooden surface&#10;&#10;Description automatically generated">
            <a:extLst>
              <a:ext uri="{FF2B5EF4-FFF2-40B4-BE49-F238E27FC236}">
                <a16:creationId xmlns:a16="http://schemas.microsoft.com/office/drawing/2014/main" id="{EFA077D1-34F8-7746-88F7-45D5CCFD67D4}"/>
              </a:ext>
            </a:extLst>
          </p:cNvPr>
          <p:cNvPicPr>
            <a:picLocks noChangeAspect="1"/>
          </p:cNvPicPr>
          <p:nvPr/>
        </p:nvPicPr>
        <p:blipFill rotWithShape="1">
          <a:blip r:embed="rId3"/>
          <a:srcRect l="490" r="745"/>
          <a:stretch/>
        </p:blipFill>
        <p:spPr>
          <a:xfrm>
            <a:off x="7552266" y="10"/>
            <a:ext cx="4639733" cy="6857990"/>
          </a:xfrm>
          <a:prstGeom prst="rect">
            <a:avLst/>
          </a:prstGeom>
        </p:spPr>
      </p:pic>
    </p:spTree>
    <p:extLst>
      <p:ext uri="{BB962C8B-B14F-4D97-AF65-F5344CB8AC3E}">
        <p14:creationId xmlns:p14="http://schemas.microsoft.com/office/powerpoint/2010/main" val="25789323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63"/>
    </mc:Choice>
    <mc:Fallback xmlns="">
      <p:transition spd="slow" advTm="463"/>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7059</TotalTime>
  <Words>3249</Words>
  <Application>Microsoft Macintosh PowerPoint</Application>
  <PresentationFormat>Widescreen</PresentationFormat>
  <Paragraphs>198</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Sitting With Uncertainty: Using Mindfulness to Live in the Present</vt:lpstr>
      <vt:lpstr>Welcome!</vt:lpstr>
      <vt:lpstr>Pragmatic reasons to practice mindfulness: </vt:lpstr>
      <vt:lpstr>What is mindfulness? </vt:lpstr>
      <vt:lpstr>Mindfulness in Buddhism</vt:lpstr>
      <vt:lpstr>Questions!</vt:lpstr>
      <vt:lpstr>The raft and river in other ancient philosophical traditions: Epictetus</vt:lpstr>
      <vt:lpstr>The raft and river in other ancient philosophical traditions: Ecclesiastes</vt:lpstr>
      <vt:lpstr>Mindfulness in present-day mental health: </vt:lpstr>
      <vt:lpstr>Practical Application </vt:lpstr>
      <vt:lpstr>Mindfulness Resources </vt:lpstr>
      <vt:lpstr>Review!</vt:lpstr>
      <vt:lpstr>Final 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Sitting With Uncertainty: Using Mindfulness to Live in the Present</dc:title>
  <dc:creator>Chrisinger, Mark L.</dc:creator>
  <cp:lastModifiedBy>Chrisinger, Mark L.</cp:lastModifiedBy>
  <cp:revision>9</cp:revision>
  <dcterms:created xsi:type="dcterms:W3CDTF">2020-05-02T14:49:50Z</dcterms:created>
  <dcterms:modified xsi:type="dcterms:W3CDTF">2020-05-07T12:29:11Z</dcterms:modified>
</cp:coreProperties>
</file>